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36"/>
  </p:notesMasterIdLst>
  <p:handoutMasterIdLst>
    <p:handoutMasterId r:id="rId37"/>
  </p:handoutMasterIdLst>
  <p:sldIdLst>
    <p:sldId id="265" r:id="rId3"/>
    <p:sldId id="270" r:id="rId4"/>
    <p:sldId id="256" r:id="rId5"/>
    <p:sldId id="267" r:id="rId6"/>
    <p:sldId id="284" r:id="rId7"/>
    <p:sldId id="303" r:id="rId8"/>
    <p:sldId id="289" r:id="rId9"/>
    <p:sldId id="287" r:id="rId10"/>
    <p:sldId id="299" r:id="rId11"/>
    <p:sldId id="275" r:id="rId12"/>
    <p:sldId id="288" r:id="rId13"/>
    <p:sldId id="283" r:id="rId14"/>
    <p:sldId id="302" r:id="rId15"/>
    <p:sldId id="277" r:id="rId16"/>
    <p:sldId id="278" r:id="rId17"/>
    <p:sldId id="279" r:id="rId18"/>
    <p:sldId id="280" r:id="rId19"/>
    <p:sldId id="281" r:id="rId20"/>
    <p:sldId id="282" r:id="rId21"/>
    <p:sldId id="285" r:id="rId22"/>
    <p:sldId id="273" r:id="rId23"/>
    <p:sldId id="290" r:id="rId24"/>
    <p:sldId id="291" r:id="rId25"/>
    <p:sldId id="292" r:id="rId26"/>
    <p:sldId id="293" r:id="rId27"/>
    <p:sldId id="294" r:id="rId28"/>
    <p:sldId id="300" r:id="rId29"/>
    <p:sldId id="296" r:id="rId30"/>
    <p:sldId id="297" r:id="rId31"/>
    <p:sldId id="295" r:id="rId32"/>
    <p:sldId id="298" r:id="rId33"/>
    <p:sldId id="272" r:id="rId34"/>
    <p:sldId id="269" r:id="rId35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orient="horz" pos="1300">
          <p15:clr>
            <a:srgbClr val="A4A3A4"/>
          </p15:clr>
        </p15:guide>
        <p15:guide id="3" orient="horz" pos="2453">
          <p15:clr>
            <a:srgbClr val="A4A3A4"/>
          </p15:clr>
        </p15:guide>
        <p15:guide id="4" pos="3015">
          <p15:clr>
            <a:srgbClr val="A4A3A4"/>
          </p15:clr>
        </p15:guide>
        <p15:guide id="5" pos="55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F2"/>
    <a:srgbClr val="CB4A56"/>
    <a:srgbClr val="EC686C"/>
    <a:srgbClr val="EA4D44"/>
    <a:srgbClr val="EA655C"/>
    <a:srgbClr val="EA4B52"/>
    <a:srgbClr val="DC4950"/>
    <a:srgbClr val="7A7A7A"/>
    <a:srgbClr val="1F0F62"/>
    <a:srgbClr val="231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4" autoAdjust="0"/>
    <p:restoredTop sz="94694" autoAdjust="0"/>
  </p:normalViewPr>
  <p:slideViewPr>
    <p:cSldViewPr snapToGrid="0" snapToObjects="1">
      <p:cViewPr varScale="1">
        <p:scale>
          <a:sx n="124" d="100"/>
          <a:sy n="124" d="100"/>
        </p:scale>
        <p:origin x="1398" y="96"/>
      </p:cViewPr>
      <p:guideLst>
        <p:guide orient="horz" pos="980"/>
        <p:guide orient="horz" pos="1300"/>
        <p:guide orient="horz" pos="2453"/>
        <p:guide pos="3015"/>
        <p:guide pos="5510"/>
      </p:guideLst>
    </p:cSldViewPr>
  </p:slideViewPr>
  <p:outlineViewPr>
    <p:cViewPr>
      <p:scale>
        <a:sx n="33" d="100"/>
        <a:sy n="33" d="100"/>
      </p:scale>
      <p:origin x="0" y="4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A3252-0E29-0246-B1A3-DA462E3E6951}" type="datetime1">
              <a:rPr lang="fr-FR" smtClean="0"/>
              <a:t>17/05/2018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A4AD5-E1F7-6F4B-B525-40669C027D2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80756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3F842-77E9-ED45-AC91-CCE4AB9513B0}" type="datetime1">
              <a:rPr lang="fr-FR" smtClean="0"/>
              <a:t>17/05/2018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1838C-7D3B-2345-BBAB-57AABF831C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72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ctrTitle" hasCustomPrompt="1"/>
          </p:nvPr>
        </p:nvSpPr>
        <p:spPr>
          <a:xfrm>
            <a:off x="1565753" y="3719768"/>
            <a:ext cx="6012494" cy="387798"/>
          </a:xfrm>
        </p:spPr>
        <p:txBody>
          <a:bodyPr anchor="ctr" anchorCtr="0"/>
          <a:lstStyle>
            <a:lvl1pPr algn="ctr">
              <a:defRPr sz="2800"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6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65753" y="5865294"/>
            <a:ext cx="6012494" cy="21544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Date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484" y="1387182"/>
            <a:ext cx="1904658" cy="1904658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</p:nvPr>
        </p:nvSpPr>
        <p:spPr>
          <a:xfrm>
            <a:off x="2763044" y="4825790"/>
            <a:ext cx="3665538" cy="431800"/>
          </a:xfr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400" kern="1200" baseline="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fr-FR" dirty="0" smtClean="0"/>
              <a:t>Auteur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3550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925" y="61408"/>
            <a:ext cx="7950200" cy="266952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fr-FR" dirty="0" smtClean="0"/>
              <a:t>Eventuellement cet espace permet de rappeler le titre du chapitre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4"/>
          </p:nvPr>
        </p:nvSpPr>
        <p:spPr>
          <a:xfrm>
            <a:off x="801688" y="1495424"/>
            <a:ext cx="3984625" cy="4562475"/>
          </a:xfrm>
        </p:spPr>
        <p:txBody>
          <a:bodyPr/>
          <a:lstStyle/>
          <a:p>
            <a:r>
              <a:rPr lang="fr-FR" smtClean="0"/>
              <a:t>Cliquez sur l'icône pour ajouter un tableau</a:t>
            </a:r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5095875" y="1495425"/>
            <a:ext cx="3672000" cy="456247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3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avec photo 1/2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0414" y="2862482"/>
            <a:ext cx="2703317" cy="40011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fr-FR" dirty="0" smtClean="0"/>
              <a:t>Titre du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414" y="3390589"/>
            <a:ext cx="2703317" cy="2276785"/>
          </a:xfrm>
        </p:spPr>
        <p:txBody>
          <a:bodyPr anchor="t" anchorCtr="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60000" cy="6858000"/>
          </a:xfrm>
          <a:solidFill>
            <a:schemeClr val="bg1">
              <a:lumMod val="50000"/>
            </a:schemeClr>
          </a:solidFill>
        </p:spPr>
        <p:txBody>
          <a:bodyPr wrap="none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554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statist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1"/>
          </p:nvPr>
        </p:nvSpPr>
        <p:spPr>
          <a:xfrm>
            <a:off x="5184000" y="0"/>
            <a:ext cx="3960000" cy="6858000"/>
          </a:xfrm>
          <a:solidFill>
            <a:schemeClr val="bg1">
              <a:lumMod val="50000"/>
            </a:schemeClr>
          </a:solidFill>
        </p:spPr>
        <p:txBody>
          <a:bodyPr wrap="none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1382529" y="5284669"/>
            <a:ext cx="1163821" cy="576000"/>
          </a:xfrm>
        </p:spPr>
        <p:txBody>
          <a:bodyPr lIns="108000" anchor="ctr" anchorCtr="0">
            <a:noAutofit/>
          </a:bodyPr>
          <a:lstStyle>
            <a:lvl1pPr>
              <a:defRPr/>
            </a:lvl1pPr>
            <a:lvl2pPr>
              <a:spcBef>
                <a:spcPts val="0"/>
              </a:spcBef>
              <a:defRPr sz="1600"/>
            </a:lvl2pPr>
          </a:lstStyle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801665" y="5284668"/>
            <a:ext cx="576000" cy="576000"/>
          </a:xfrm>
          <a:solidFill>
            <a:schemeClr val="accent3"/>
          </a:solidFill>
        </p:spPr>
        <p:txBody>
          <a:bodyPr wrap="none" lIns="0" anchor="ctr" anchorCtr="0">
            <a:noAutofit/>
          </a:bodyPr>
          <a:lstStyle>
            <a:lvl1pPr>
              <a:defRPr/>
            </a:lvl1pPr>
            <a:lvl2pPr marL="0" indent="0" algn="ctr">
              <a:defRPr sz="3200">
                <a:solidFill>
                  <a:schemeClr val="tx2"/>
                </a:solidFill>
                <a:latin typeface="+mj-lt"/>
              </a:defRPr>
            </a:lvl2pPr>
          </a:lstStyle>
          <a:p>
            <a:pPr lvl="1"/>
            <a:r>
              <a:rPr lang="fr-FR" dirty="0" smtClean="0"/>
              <a:t>1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3541530" y="5284669"/>
            <a:ext cx="1163821" cy="576000"/>
          </a:xfrm>
        </p:spPr>
        <p:txBody>
          <a:bodyPr lIns="108000" anchor="ctr" anchorCtr="0">
            <a:noAutofit/>
          </a:bodyPr>
          <a:lstStyle>
            <a:lvl1pPr>
              <a:defRPr/>
            </a:lvl1pPr>
            <a:lvl2pPr>
              <a:spcBef>
                <a:spcPts val="0"/>
              </a:spcBef>
              <a:defRPr sz="1600"/>
            </a:lvl2pPr>
          </a:lstStyle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3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2960666" y="5284668"/>
            <a:ext cx="576000" cy="576000"/>
          </a:xfrm>
          <a:solidFill>
            <a:schemeClr val="accent3"/>
          </a:solidFill>
        </p:spPr>
        <p:txBody>
          <a:bodyPr wrap="none" lIns="0" anchor="ctr" anchorCtr="0">
            <a:noAutofit/>
          </a:bodyPr>
          <a:lstStyle>
            <a:lvl1pPr>
              <a:defRPr/>
            </a:lvl1pPr>
            <a:lvl2pPr algn="ctr">
              <a:defRPr sz="3200">
                <a:solidFill>
                  <a:schemeClr val="tx2"/>
                </a:solidFill>
                <a:latin typeface="+mj-lt"/>
              </a:defRPr>
            </a:lvl2pPr>
          </a:lstStyle>
          <a:p>
            <a:pPr lvl="1"/>
            <a:r>
              <a:rPr lang="fr-FR" dirty="0" smtClean="0"/>
              <a:t>2</a:t>
            </a:r>
          </a:p>
        </p:txBody>
      </p:sp>
      <p:sp>
        <p:nvSpPr>
          <p:cNvPr id="14" name="Titre 1"/>
          <p:cNvSpPr>
            <a:spLocks noGrp="1"/>
          </p:cNvSpPr>
          <p:nvPr>
            <p:ph type="title" hasCustomPrompt="1"/>
          </p:nvPr>
        </p:nvSpPr>
        <p:spPr>
          <a:xfrm>
            <a:off x="801665" y="334410"/>
            <a:ext cx="4284000" cy="738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Slide titre seul</a:t>
            </a:r>
            <a:endParaRPr lang="fr-FR" dirty="0"/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796925" y="61408"/>
            <a:ext cx="4288740" cy="266952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fr-FR" dirty="0" smtClean="0"/>
              <a:t>Cet espace permet de rappeler le chapitre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8531881" y="6524901"/>
            <a:ext cx="21319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4B2D451F-60EB-A145-857A-EC54394F05DF}" type="slidenum">
              <a:rPr lang="fr-FR" sz="800" b="0" i="0" smtClean="0">
                <a:solidFill>
                  <a:schemeClr val="tx2"/>
                </a:solidFill>
                <a:latin typeface="Now Alt Medium"/>
                <a:cs typeface="Now Alt Medium"/>
              </a:rPr>
              <a:t>‹N°›</a:t>
            </a:fld>
            <a:endParaRPr lang="fr-FR" sz="800" b="0" i="0" dirty="0">
              <a:solidFill>
                <a:schemeClr val="tx2"/>
              </a:solidFill>
              <a:latin typeface="Now Alt Medium"/>
              <a:cs typeface="Now Al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457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oints fo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3711323" y="3763963"/>
            <a:ext cx="2160000" cy="2160587"/>
          </a:xfrm>
        </p:spPr>
        <p:txBody>
          <a:bodyPr/>
          <a:lstStyle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 hasCustomPrompt="1"/>
          </p:nvPr>
        </p:nvSpPr>
        <p:spPr>
          <a:xfrm>
            <a:off x="1044574" y="3763963"/>
            <a:ext cx="2160000" cy="2160587"/>
          </a:xfrm>
        </p:spPr>
        <p:txBody>
          <a:bodyPr/>
          <a:lstStyle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Slide points forts avec des </a:t>
            </a:r>
            <a:r>
              <a:rPr lang="fr-FR" dirty="0" err="1" smtClean="0"/>
              <a:t>pictos</a:t>
            </a:r>
            <a:endParaRPr lang="fr-FR" dirty="0"/>
          </a:p>
        </p:txBody>
      </p:sp>
      <p:sp>
        <p:nvSpPr>
          <p:cNvPr id="7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925" y="61408"/>
            <a:ext cx="7950200" cy="266952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fr-FR" dirty="0" smtClean="0"/>
              <a:t>Eventuellement cet espace permet de rappeler le titre du chapitre</a:t>
            </a:r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7" hasCustomPrompt="1"/>
          </p:nvPr>
        </p:nvSpPr>
        <p:spPr>
          <a:xfrm>
            <a:off x="6378071" y="3763963"/>
            <a:ext cx="2160000" cy="2160587"/>
          </a:xfrm>
        </p:spPr>
        <p:txBody>
          <a:bodyPr/>
          <a:lstStyle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538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61886"/>
            <a:ext cx="2880000" cy="3840000"/>
          </a:xfrm>
          <a:gradFill flip="none" rotWithShape="1">
            <a:gsLst>
              <a:gs pos="0">
                <a:srgbClr val="CB4A56"/>
              </a:gs>
              <a:gs pos="100000">
                <a:srgbClr val="EC686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>
            <a:noAutofit/>
          </a:bodyPr>
          <a:lstStyle>
            <a:lvl1pPr algn="ctr">
              <a:defRPr lang="fr-FR" sz="2800" b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 algn="ctr"/>
            <a:r>
              <a:rPr lang="fr-FR" dirty="0" smtClean="0"/>
              <a:t>Merci</a:t>
            </a:r>
            <a:br>
              <a:rPr lang="fr-FR" dirty="0" smtClean="0"/>
            </a:br>
            <a:r>
              <a:rPr lang="fr-FR" dirty="0" smtClean="0"/>
              <a:t>de votre</a:t>
            </a:r>
            <a:br>
              <a:rPr lang="fr-FR" dirty="0" smtClean="0"/>
            </a:br>
            <a:r>
              <a:rPr lang="fr-FR" dirty="0" smtClean="0"/>
              <a:t>attention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333" y="2611986"/>
            <a:ext cx="1548304" cy="1548304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3230344" y="3115013"/>
            <a:ext cx="2381250" cy="510909"/>
          </a:xfrm>
        </p:spPr>
        <p:txBody>
          <a:bodyPr anchor="ctr" anchorCtr="0"/>
          <a:lstStyle>
            <a:lvl2pPr>
              <a:lnSpc>
                <a:spcPct val="100000"/>
              </a:lnSpc>
              <a:spcBef>
                <a:spcPts val="0"/>
              </a:spcBef>
              <a:defRPr sz="1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3pPr>
            <a:lvl4pPr marL="3175" indent="0">
              <a:buFontTx/>
              <a:buNone/>
              <a:defRPr sz="1000" b="0" i="1">
                <a:solidFill>
                  <a:schemeClr val="accent6"/>
                </a:solidFill>
                <a:latin typeface="+mj-lt"/>
              </a:defRPr>
            </a:lvl4pPr>
          </a:lstStyle>
          <a:p>
            <a:pPr lvl="1"/>
            <a:r>
              <a:rPr lang="fr-FR" dirty="0" smtClean="0"/>
              <a:t>Nom prénom</a:t>
            </a:r>
          </a:p>
          <a:p>
            <a:pPr lvl="2"/>
            <a:r>
              <a:rPr lang="fr-FR" dirty="0" smtClean="0"/>
              <a:t>Tél</a:t>
            </a:r>
          </a:p>
          <a:p>
            <a:pPr lvl="3"/>
            <a:r>
              <a:rPr lang="fr-FR" dirty="0" smtClean="0"/>
              <a:t>email</a:t>
            </a:r>
          </a:p>
        </p:txBody>
      </p:sp>
      <p:sp>
        <p:nvSpPr>
          <p:cNvPr id="5" name="ZoneTexte 4"/>
          <p:cNvSpPr txBox="1"/>
          <p:nvPr userDrawn="1"/>
        </p:nvSpPr>
        <p:spPr>
          <a:xfrm>
            <a:off x="8531881" y="6524901"/>
            <a:ext cx="21319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4B2D451F-60EB-A145-857A-EC54394F05DF}" type="slidenum">
              <a:rPr lang="fr-FR" sz="800" b="0" i="0" smtClean="0">
                <a:solidFill>
                  <a:schemeClr val="tx2"/>
                </a:solidFill>
                <a:latin typeface="Now Alt Medium"/>
                <a:cs typeface="Now Alt Medium"/>
              </a:rPr>
              <a:t>‹N°›</a:t>
            </a:fld>
            <a:endParaRPr lang="fr-FR" sz="800" b="0" i="0" dirty="0">
              <a:solidFill>
                <a:schemeClr val="tx2"/>
              </a:solidFill>
              <a:latin typeface="Now Alt Medium"/>
              <a:cs typeface="Now Al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0279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Slide de sommaire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181475" y="266700"/>
            <a:ext cx="4676775" cy="611505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10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">
    <p:bg>
      <p:bgPr>
        <a:gradFill flip="none" rotWithShape="1">
          <a:gsLst>
            <a:gs pos="50000">
              <a:srgbClr val="773655"/>
            </a:gs>
            <a:gs pos="0">
              <a:schemeClr val="tx2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ctrTitle" hasCustomPrompt="1"/>
          </p:nvPr>
        </p:nvSpPr>
        <p:spPr>
          <a:xfrm>
            <a:off x="1565753" y="2681222"/>
            <a:ext cx="6012494" cy="1292662"/>
          </a:xfrm>
        </p:spPr>
        <p:txBody>
          <a:bodyPr anchor="ctr" anchorCtr="0">
            <a:normAutofit/>
          </a:bodyPr>
          <a:lstStyle>
            <a:lvl1pPr algn="ctr">
              <a:defRPr sz="4000" b="0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Couverture</a:t>
            </a:r>
            <a:br>
              <a:rPr lang="fr-FR" dirty="0" smtClean="0"/>
            </a:br>
            <a:r>
              <a:rPr lang="fr-FR" dirty="0" smtClean="0"/>
              <a:t>de chapitre</a:t>
            </a:r>
            <a:endParaRPr lang="fr-FR" dirty="0"/>
          </a:p>
        </p:txBody>
      </p:sp>
      <p:sp>
        <p:nvSpPr>
          <p:cNvPr id="6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65753" y="4195791"/>
            <a:ext cx="6012494" cy="746599"/>
          </a:xfr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lang="fr-FR" sz="240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 algn="ctr"/>
            <a:r>
              <a:rPr lang="fr-FR" dirty="0" smtClean="0"/>
              <a:t>Sous-titre éventuel</a:t>
            </a:r>
            <a:endParaRPr lang="fr-FR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8531881" y="6524901"/>
            <a:ext cx="21319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4B2D451F-60EB-A145-857A-EC54394F05DF}" type="slidenum">
              <a:rPr lang="fr-FR" sz="800" b="0" i="0" smtClean="0">
                <a:solidFill>
                  <a:schemeClr val="tx2"/>
                </a:solidFill>
                <a:latin typeface="Now Alt Medium"/>
                <a:cs typeface="Now Alt Medium"/>
              </a:rPr>
              <a:t>‹N°›</a:t>
            </a:fld>
            <a:endParaRPr lang="fr-FR" sz="800" b="0" i="0" dirty="0">
              <a:solidFill>
                <a:schemeClr val="tx2"/>
              </a:solidFill>
              <a:latin typeface="Now Alt Medium"/>
              <a:cs typeface="Now Al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4020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_imprim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ctrTitle" hasCustomPrompt="1"/>
          </p:nvPr>
        </p:nvSpPr>
        <p:spPr>
          <a:xfrm>
            <a:off x="1565753" y="2681222"/>
            <a:ext cx="6012494" cy="1292662"/>
          </a:xfrm>
        </p:spPr>
        <p:txBody>
          <a:bodyPr anchor="ctr" anchorCtr="0">
            <a:normAutofit/>
          </a:bodyPr>
          <a:lstStyle>
            <a:lvl1pPr algn="ctr"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fr-FR" dirty="0" smtClean="0"/>
              <a:t>Couverture</a:t>
            </a:r>
            <a:br>
              <a:rPr lang="fr-FR" dirty="0" smtClean="0"/>
            </a:br>
            <a:r>
              <a:rPr lang="fr-FR" dirty="0" smtClean="0"/>
              <a:t>de chapitre imprimée</a:t>
            </a:r>
            <a:endParaRPr lang="fr-FR" dirty="0"/>
          </a:p>
        </p:txBody>
      </p:sp>
      <p:sp>
        <p:nvSpPr>
          <p:cNvPr id="6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65753" y="4195791"/>
            <a:ext cx="6012494" cy="572979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>
                <a:solidFill>
                  <a:schemeClr val="accent3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 éventuel</a:t>
            </a:r>
            <a:endParaRPr lang="fr-FR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8531881" y="6524901"/>
            <a:ext cx="21319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4B2D451F-60EB-A145-857A-EC54394F05DF}" type="slidenum">
              <a:rPr lang="fr-FR" sz="800" b="0" i="0" smtClean="0">
                <a:solidFill>
                  <a:schemeClr val="tx2"/>
                </a:solidFill>
                <a:latin typeface="Now Alt Medium"/>
                <a:cs typeface="Now Alt Medium"/>
              </a:rPr>
              <a:t>‹N°›</a:t>
            </a:fld>
            <a:endParaRPr lang="fr-FR" sz="800" b="0" i="0" dirty="0">
              <a:solidFill>
                <a:schemeClr val="tx2"/>
              </a:solidFill>
              <a:latin typeface="Now Alt Medium"/>
              <a:cs typeface="Now Al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729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1665" y="328360"/>
            <a:ext cx="7945460" cy="73651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801665" y="1260000"/>
            <a:ext cx="7945437" cy="5026500"/>
          </a:xfrm>
        </p:spPr>
        <p:txBody>
          <a:bodyPr>
            <a:normAutofit/>
          </a:bodyPr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/>
            </a:lvl2pPr>
            <a:lvl3pPr>
              <a:defRPr/>
            </a:lvl3pPr>
            <a:lvl5pPr marL="612000" indent="-180000">
              <a:buClr>
                <a:schemeClr val="tx2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801665" y="61408"/>
            <a:ext cx="7945200" cy="266952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Eventuellement cet espace permet de rappeler le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17353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01665" y="328360"/>
            <a:ext cx="7945460" cy="736511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Slide avec 2 points principaux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801665" y="2115683"/>
            <a:ext cx="3672000" cy="4141681"/>
          </a:xfrm>
        </p:spPr>
        <p:txBody>
          <a:bodyPr>
            <a:normAutofit/>
          </a:bodyPr>
          <a:lstStyle>
            <a:lvl2pPr>
              <a:lnSpc>
                <a:spcPct val="100000"/>
              </a:lnSpc>
              <a:defRPr/>
            </a:lvl2pPr>
          </a:lstStyle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5075125" y="2115683"/>
            <a:ext cx="3672000" cy="4141681"/>
          </a:xfrm>
        </p:spPr>
        <p:txBody>
          <a:bodyPr>
            <a:normAutofit/>
          </a:bodyPr>
          <a:lstStyle>
            <a:lvl2pPr>
              <a:lnSpc>
                <a:spcPct val="100000"/>
              </a:lnSpc>
              <a:defRPr/>
            </a:lvl2pPr>
          </a:lstStyle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1"/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01665" y="1535332"/>
            <a:ext cx="3672000" cy="576000"/>
          </a:xfrm>
        </p:spPr>
        <p:txBody>
          <a:bodyPr bIns="0" anchor="ctr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fr-FR" sz="1600" b="0" kern="1200" dirty="0" smtClean="0">
                <a:solidFill>
                  <a:srgbClr val="CB4A56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2"/>
          </p:nvPr>
        </p:nvSpPr>
        <p:spPr>
          <a:xfrm>
            <a:off x="5075125" y="1535332"/>
            <a:ext cx="3672000" cy="576000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fr-FR" sz="1600" b="0" dirty="0" smtClean="0"/>
            </a:lvl1pPr>
          </a:lstStyle>
          <a:p>
            <a:pPr lvl="0">
              <a:spcBef>
                <a:spcPts val="0"/>
              </a:spcBef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925" y="61408"/>
            <a:ext cx="7950200" cy="266952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fr-FR" baseline="0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 smtClean="0"/>
              <a:t>Eventuellement cet espace permet de rappeler le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3669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fféren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01665" y="328360"/>
            <a:ext cx="7945460" cy="736511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Slide différents points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801665" y="1814051"/>
            <a:ext cx="3672000" cy="1620000"/>
          </a:xfrm>
        </p:spPr>
        <p:txBody>
          <a:bodyPr>
            <a:normAutofit/>
          </a:bodyPr>
          <a:lstStyle>
            <a:lvl2pPr>
              <a:lnSpc>
                <a:spcPct val="100000"/>
              </a:lnSpc>
              <a:defRPr/>
            </a:lvl2pPr>
          </a:lstStyle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7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5075125" y="1814051"/>
            <a:ext cx="3672000" cy="1620000"/>
          </a:xfrm>
        </p:spPr>
        <p:txBody>
          <a:bodyPr>
            <a:normAutofit/>
          </a:bodyPr>
          <a:lstStyle>
            <a:lvl2pPr>
              <a:lnSpc>
                <a:spcPct val="100000"/>
              </a:lnSpc>
              <a:defRPr/>
            </a:lvl2pPr>
          </a:lstStyle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2" hasCustomPrompt="1"/>
          </p:nvPr>
        </p:nvSpPr>
        <p:spPr>
          <a:xfrm>
            <a:off x="801665" y="4132139"/>
            <a:ext cx="3672000" cy="1620000"/>
          </a:xfrm>
        </p:spPr>
        <p:txBody>
          <a:bodyPr>
            <a:normAutofit/>
          </a:bodyPr>
          <a:lstStyle>
            <a:lvl2pPr>
              <a:lnSpc>
                <a:spcPct val="100000"/>
              </a:lnSpc>
              <a:defRPr/>
            </a:lvl2pPr>
          </a:lstStyle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13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125" y="4132139"/>
            <a:ext cx="3672000" cy="1620000"/>
          </a:xfrm>
        </p:spPr>
        <p:txBody>
          <a:bodyPr>
            <a:normAutofit/>
          </a:bodyPr>
          <a:lstStyle>
            <a:lvl2pPr>
              <a:lnSpc>
                <a:spcPct val="100000"/>
              </a:lnSpc>
              <a:defRPr/>
            </a:lvl2pPr>
          </a:lstStyle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801665" y="1233327"/>
            <a:ext cx="3672000" cy="565146"/>
          </a:xfrm>
        </p:spPr>
        <p:txBody>
          <a:bodyPr bIns="72000" anchor="ctr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fr-FR" sz="1600" b="0" kern="1200" dirty="0" smtClean="0">
                <a:solidFill>
                  <a:srgbClr val="CB4A56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4"/>
          </p:nvPr>
        </p:nvSpPr>
        <p:spPr>
          <a:xfrm>
            <a:off x="5075125" y="1233327"/>
            <a:ext cx="3672000" cy="565146"/>
          </a:xfrm>
        </p:spPr>
        <p:txBody>
          <a:bodyPr bIns="72000" anchor="ctr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fr-FR" sz="1600" b="0" kern="1200" dirty="0" smtClean="0">
                <a:solidFill>
                  <a:srgbClr val="CB4A56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15"/>
          </p:nvPr>
        </p:nvSpPr>
        <p:spPr>
          <a:xfrm>
            <a:off x="801665" y="3566993"/>
            <a:ext cx="3672000" cy="565146"/>
          </a:xfrm>
        </p:spPr>
        <p:txBody>
          <a:bodyPr bIns="72000" anchor="ctr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fr-FR" sz="1600" b="0" kern="1200" dirty="0" smtClean="0">
                <a:solidFill>
                  <a:srgbClr val="CB4A56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6"/>
          </p:nvPr>
        </p:nvSpPr>
        <p:spPr>
          <a:xfrm>
            <a:off x="5075125" y="3566993"/>
            <a:ext cx="3672000" cy="565146"/>
          </a:xfrm>
        </p:spPr>
        <p:txBody>
          <a:bodyPr bIns="72000" anchor="ctr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lang="fr-FR" sz="1600" b="0" kern="1200" dirty="0" smtClean="0">
                <a:solidFill>
                  <a:srgbClr val="CB4A56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7" hasCustomPrompt="1"/>
          </p:nvPr>
        </p:nvSpPr>
        <p:spPr>
          <a:xfrm>
            <a:off x="796925" y="61408"/>
            <a:ext cx="7950200" cy="266952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fr-FR" dirty="0" smtClean="0"/>
              <a:t>Eventuellement cet espace permet de rappeler le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84751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ion en exer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Slide notion en exergue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1622121" y="3114452"/>
            <a:ext cx="5896584" cy="2257647"/>
          </a:xfrm>
        </p:spPr>
        <p:txBody>
          <a:bodyPr>
            <a:noAutofit/>
          </a:bodyPr>
          <a:lstStyle>
            <a:lvl1pPr algn="ctr">
              <a:defRPr sz="2800"/>
            </a:lvl1pPr>
            <a:lvl2pPr algn="ctr">
              <a:spcBef>
                <a:spcPts val="600"/>
              </a:spcBef>
              <a:defRPr sz="1600"/>
            </a:lvl2pPr>
          </a:lstStyle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1" hasCustomPrompt="1"/>
          </p:nvPr>
        </p:nvSpPr>
        <p:spPr>
          <a:xfrm>
            <a:off x="1621905" y="2572221"/>
            <a:ext cx="5896800" cy="517065"/>
          </a:xfrm>
        </p:spPr>
        <p:txBody>
          <a:bodyPr anchor="b"/>
          <a:lstStyle>
            <a:lvl1pPr marL="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lang="fr-FR" sz="2800" b="0" kern="1200" dirty="0" smtClean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Titre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925" y="61408"/>
            <a:ext cx="7950200" cy="266952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fr-FR" dirty="0" smtClean="0"/>
              <a:t>Eventuellement cet espace permet de rappeler le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265297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ion en exergue avec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Slide notion en exergue avec photo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6043809" y="1680000"/>
            <a:ext cx="2703317" cy="38400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fr-FR" dirty="0" smtClean="0"/>
              <a:t>Portrait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1"/>
          </p:nvPr>
        </p:nvSpPr>
        <p:spPr>
          <a:xfrm>
            <a:off x="2880000" y="1680000"/>
            <a:ext cx="2880000" cy="3840000"/>
          </a:xfrm>
          <a:solidFill>
            <a:schemeClr val="bg1">
              <a:lumMod val="50000"/>
            </a:schemeClr>
          </a:solidFill>
        </p:spPr>
        <p:txBody>
          <a:bodyPr wrap="none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80000"/>
            <a:ext cx="2880000" cy="3840000"/>
          </a:xfrm>
          <a:gradFill flip="none" rotWithShape="1">
            <a:gsLst>
              <a:gs pos="0">
                <a:srgbClr val="CB4A56"/>
              </a:gs>
              <a:gs pos="100000">
                <a:srgbClr val="EC686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>
            <a:noAutofit/>
          </a:bodyPr>
          <a:lstStyle>
            <a:lvl1pPr algn="ctr">
              <a:defRPr lang="fr-FR" sz="2800" b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 algn="ctr"/>
            <a:r>
              <a:rPr lang="fr-FR" dirty="0" smtClean="0"/>
              <a:t>Texte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925" y="61408"/>
            <a:ext cx="7950200" cy="266952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fr-FR" dirty="0" smtClean="0"/>
              <a:t>Eventuellement cet espace permet de rappeler le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8481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Slide titre seul</a:t>
            </a:r>
            <a:endParaRPr lang="fr-FR" dirty="0"/>
          </a:p>
        </p:txBody>
      </p:sp>
      <p:sp>
        <p:nvSpPr>
          <p:cNvPr id="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925" y="61408"/>
            <a:ext cx="7950200" cy="266952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fr-FR" dirty="0" smtClean="0"/>
              <a:t>Eventuellement cet espace permet de rappeler le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18885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01665" y="328360"/>
            <a:ext cx="7945460" cy="7365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01665" y="1260000"/>
            <a:ext cx="7945200" cy="4944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Niveau 3</a:t>
            </a:r>
          </a:p>
          <a:p>
            <a:pPr lvl="3"/>
            <a:r>
              <a:rPr lang="fr-FR" dirty="0" smtClean="0"/>
              <a:t>Niveau 4</a:t>
            </a:r>
          </a:p>
          <a:p>
            <a:pPr lvl="4"/>
            <a:r>
              <a:rPr lang="fr-FR" sz="1200" dirty="0" smtClean="0"/>
              <a:t>Niveau 5 à ne pas utiliser si possible</a:t>
            </a:r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8531881" y="6524901"/>
            <a:ext cx="21319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4B2D451F-60EB-A145-857A-EC54394F05DF}" type="slidenum">
              <a:rPr lang="fr-FR" sz="800" b="0" i="0" smtClean="0">
                <a:solidFill>
                  <a:schemeClr val="tx2"/>
                </a:solidFill>
                <a:latin typeface="Now Alt Medium"/>
                <a:cs typeface="Now Alt Medium"/>
              </a:rPr>
              <a:t>‹N°›</a:t>
            </a:fld>
            <a:endParaRPr lang="fr-FR" sz="800" b="0" i="0" dirty="0">
              <a:solidFill>
                <a:schemeClr val="tx2"/>
              </a:solidFill>
              <a:latin typeface="Now Alt Medium"/>
              <a:cs typeface="Now Alt Medium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427464"/>
            <a:ext cx="589072" cy="407137"/>
          </a:xfrm>
          <a:prstGeom prst="rect">
            <a:avLst/>
          </a:prstGeom>
          <a:gradFill flip="none" rotWithShape="1">
            <a:gsLst>
              <a:gs pos="0">
                <a:srgbClr val="CB4A56"/>
              </a:gs>
              <a:gs pos="100000">
                <a:srgbClr val="EC686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A5BFD6"/>
              </a:solidFill>
              <a:effectLst/>
            </a:endParaRPr>
          </a:p>
        </p:txBody>
      </p:sp>
      <p:pic>
        <p:nvPicPr>
          <p:cNvPr id="12" name="Image 11" descr="LOGO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45" y="6447140"/>
            <a:ext cx="767232" cy="2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2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0" r:id="rId2"/>
    <p:sldLayoutId id="2147483677" r:id="rId3"/>
    <p:sldLayoutId id="214748367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84" r:id="rId10"/>
    <p:sldLayoutId id="2147483670" r:id="rId11"/>
    <p:sldLayoutId id="2147483671" r:id="rId12"/>
    <p:sldLayoutId id="2147483672" r:id="rId13"/>
    <p:sldLayoutId id="2147483676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just" defTabSz="457200" rtl="0" eaLnBrk="1" latinLnBrk="0" hangingPunct="1">
        <a:lnSpc>
          <a:spcPct val="100000"/>
        </a:lnSpc>
        <a:spcBef>
          <a:spcPts val="1200"/>
        </a:spcBef>
        <a:buFont typeface="Arial"/>
        <a:buNone/>
        <a:defRPr sz="1800" kern="1200">
          <a:solidFill>
            <a:srgbClr val="CB4A56"/>
          </a:solidFill>
          <a:latin typeface="+mj-lt"/>
          <a:ea typeface="+mn-ea"/>
          <a:cs typeface="+mn-cs"/>
        </a:defRPr>
      </a:lvl1pPr>
      <a:lvl2pPr marL="0" indent="0" algn="just" defTabSz="457200" rtl="0" eaLnBrk="1" latinLnBrk="0" hangingPunct="1">
        <a:lnSpc>
          <a:spcPct val="100000"/>
        </a:lnSpc>
        <a:spcBef>
          <a:spcPts val="900"/>
        </a:spcBef>
        <a:buFont typeface="Arial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76213" indent="-176213" algn="just" defTabSz="457200" rtl="0" eaLnBrk="1" latinLnBrk="0" hangingPunct="1">
        <a:lnSpc>
          <a:spcPct val="100000"/>
        </a:lnSpc>
        <a:spcBef>
          <a:spcPts val="600"/>
        </a:spcBef>
        <a:buClr>
          <a:schemeClr val="accent3"/>
        </a:buClr>
        <a:buSzPct val="80000"/>
        <a:buFont typeface="Wingdings" panose="05000000000000000000" pitchFamily="2" charset="2"/>
        <a:buChar char="q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360363" indent="-138113" algn="just" defTabSz="360363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612000" indent="-180000" algn="just" defTabSz="457200" rtl="0" eaLnBrk="1" latinLnBrk="0" hangingPunct="1">
        <a:spcBef>
          <a:spcPts val="300"/>
        </a:spcBef>
        <a:buClr>
          <a:schemeClr val="tx2"/>
        </a:buClr>
        <a:buFont typeface="Calibri" panose="020F0502020204030204" pitchFamily="34" charset="0"/>
        <a:buChar char="-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000500" y="514350"/>
            <a:ext cx="4838700" cy="577215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Niveau 3</a:t>
            </a:r>
          </a:p>
          <a:p>
            <a:pPr lvl="3"/>
            <a:r>
              <a:rPr lang="fr-FR" dirty="0" smtClean="0"/>
              <a:t>Niveau 4</a:t>
            </a:r>
          </a:p>
          <a:p>
            <a:pPr lvl="4"/>
            <a:r>
              <a:rPr lang="fr-FR" sz="1200" dirty="0" smtClean="0"/>
              <a:t>Niveau 5 à ne pas utiliser si possible</a:t>
            </a:r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8531881" y="6524901"/>
            <a:ext cx="21319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4B2D451F-60EB-A145-857A-EC54394F05DF}" type="slidenum">
              <a:rPr lang="fr-FR" sz="800" b="0" i="0" smtClean="0">
                <a:solidFill>
                  <a:schemeClr val="tx2"/>
                </a:solidFill>
                <a:latin typeface="Now Alt Medium"/>
                <a:cs typeface="Now Alt Medium"/>
              </a:rPr>
              <a:t>‹N°›</a:t>
            </a:fld>
            <a:endParaRPr lang="fr-FR" sz="800" b="0" i="0" dirty="0">
              <a:solidFill>
                <a:schemeClr val="tx2"/>
              </a:solidFill>
              <a:latin typeface="Now Alt Medium"/>
              <a:cs typeface="Now Alt Medium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427464"/>
            <a:ext cx="589072" cy="407137"/>
          </a:xfrm>
          <a:prstGeom prst="rect">
            <a:avLst/>
          </a:prstGeom>
          <a:gradFill flip="none" rotWithShape="1">
            <a:gsLst>
              <a:gs pos="0">
                <a:srgbClr val="CB4A56"/>
              </a:gs>
              <a:gs pos="100000">
                <a:srgbClr val="EC686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A5BFD6"/>
              </a:solidFill>
              <a:effectLst/>
            </a:endParaRPr>
          </a:p>
        </p:txBody>
      </p:sp>
      <p:pic>
        <p:nvPicPr>
          <p:cNvPr id="12" name="Image 11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45" y="6447140"/>
            <a:ext cx="767232" cy="2786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0"/>
            <a:ext cx="3865944" cy="6858000"/>
          </a:xfrm>
          <a:prstGeom prst="rect">
            <a:avLst/>
          </a:prstGeom>
          <a:gradFill flip="none" rotWithShape="1">
            <a:gsLst>
              <a:gs pos="0">
                <a:srgbClr val="CB4A56"/>
              </a:gs>
              <a:gs pos="100000">
                <a:srgbClr val="EC686C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180000" tIns="180000" rIns="180000" bIns="180000" rtlCol="0" anchor="ctr">
            <a:noAutofit/>
          </a:bodyPr>
          <a:lstStyle/>
          <a:p>
            <a:pPr algn="ctr">
              <a:lnSpc>
                <a:spcPct val="120000"/>
              </a:lnSpc>
              <a:buFont typeface="Arial"/>
              <a:buNone/>
            </a:pPr>
            <a:endParaRPr lang="fr-FR" sz="2800" dirty="0">
              <a:solidFill>
                <a:schemeClr val="bg1"/>
              </a:solidFill>
              <a:latin typeface="+mj-lt"/>
              <a:cs typeface="Now Alt Black"/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94535" y="3060744"/>
            <a:ext cx="3363065" cy="7365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477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1200"/>
        </a:spcBef>
        <a:buFont typeface="+mj-lt"/>
        <a:buAutoNum type="arabicPeriod"/>
        <a:defRPr sz="2400" kern="1200">
          <a:solidFill>
            <a:srgbClr val="CB4A56"/>
          </a:solidFill>
          <a:latin typeface="+mj-lt"/>
          <a:ea typeface="+mn-ea"/>
          <a:cs typeface="+mn-cs"/>
        </a:defRPr>
      </a:lvl1pPr>
      <a:lvl2pPr marL="540000" indent="-216000" algn="l" defTabSz="457200" rtl="0" eaLnBrk="1" latinLnBrk="0" hangingPunct="1">
        <a:lnSpc>
          <a:spcPct val="100000"/>
        </a:lnSpc>
        <a:spcBef>
          <a:spcPts val="900"/>
        </a:spcBef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612000" indent="-176213" algn="l" defTabSz="4572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648000" indent="-138113" algn="l" defTabSz="360363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Arial"/>
        <a:buChar char="–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792000" indent="-180000" algn="l" defTabSz="457200" rtl="0" eaLnBrk="1" latinLnBrk="0" hangingPunct="1">
        <a:spcBef>
          <a:spcPts val="300"/>
        </a:spcBef>
        <a:buFont typeface="Calibri" panose="020F0502020204030204" pitchFamily="34" charset="0"/>
        <a:buChar char="□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data.gouv.fr/fr/organizations/autorite-de-regulation-des-communications-electroniques-et-des-postes-arcep/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ARCEP-dev/" TargetMode="Externa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.copernicus.eu/pan-european/corine-land-cover/clc-201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65753" y="3719768"/>
            <a:ext cx="6012494" cy="773210"/>
          </a:xfrm>
        </p:spPr>
        <p:txBody>
          <a:bodyPr>
            <a:normAutofit/>
          </a:bodyPr>
          <a:lstStyle/>
          <a:p>
            <a:r>
              <a:rPr lang="fr-FR" dirty="0"/>
              <a:t>Production d'une base de population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les DOM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17 mai 2018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Romain MAZIERE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80" y="717846"/>
            <a:ext cx="2017876" cy="201787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059" y="1091284"/>
            <a:ext cx="4119963" cy="127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s://creativecommons.org.nz/wp-content/uploads/2012/05/by-nc-s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34" y="6278558"/>
            <a:ext cx="1656133" cy="57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12000"/>
          </a:xfrm>
        </p:spPr>
        <p:txBody>
          <a:bodyPr/>
          <a:lstStyle/>
          <a:p>
            <a:r>
              <a:rPr lang="fr-FR" dirty="0" smtClean="0"/>
              <a:t>Base de population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000" y="988200"/>
            <a:ext cx="79992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643287" y="6437263"/>
            <a:ext cx="13901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800" dirty="0" smtClean="0">
                <a:solidFill>
                  <a:schemeClr val="tx2"/>
                </a:solidFill>
              </a:rPr>
              <a:t>Source : </a:t>
            </a:r>
            <a:r>
              <a:rPr lang="fr-FR" sz="800" dirty="0" err="1" smtClean="0">
                <a:solidFill>
                  <a:schemeClr val="tx2"/>
                </a:solidFill>
              </a:rPr>
              <a:t>Pitney</a:t>
            </a:r>
            <a:r>
              <a:rPr lang="fr-FR" sz="800" dirty="0" smtClean="0">
                <a:solidFill>
                  <a:schemeClr val="tx2"/>
                </a:solidFill>
              </a:rPr>
              <a:t> Bowes / OSM</a:t>
            </a:r>
          </a:p>
        </p:txBody>
      </p:sp>
    </p:spTree>
    <p:extLst>
      <p:ext uri="{BB962C8B-B14F-4D97-AF65-F5344CB8AC3E}">
        <p14:creationId xmlns:p14="http://schemas.microsoft.com/office/powerpoint/2010/main" val="41774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Base de population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88200"/>
            <a:ext cx="79992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643287" y="6437263"/>
            <a:ext cx="13901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800" dirty="0">
                <a:solidFill>
                  <a:schemeClr val="tx2"/>
                </a:solidFill>
              </a:rPr>
              <a:t>Source : </a:t>
            </a:r>
            <a:r>
              <a:rPr lang="fr-FR" sz="800" dirty="0" err="1">
                <a:solidFill>
                  <a:schemeClr val="tx2"/>
                </a:solidFill>
              </a:rPr>
              <a:t>Pitney</a:t>
            </a:r>
            <a:r>
              <a:rPr lang="fr-FR" sz="800" dirty="0">
                <a:solidFill>
                  <a:schemeClr val="tx2"/>
                </a:solidFill>
              </a:rPr>
              <a:t> Bowes / OSM</a:t>
            </a:r>
          </a:p>
        </p:txBody>
      </p:sp>
    </p:spTree>
    <p:extLst>
      <p:ext uri="{BB962C8B-B14F-4D97-AF65-F5344CB8AC3E}">
        <p14:creationId xmlns:p14="http://schemas.microsoft.com/office/powerpoint/2010/main" val="33522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Pratiques des opérateurs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105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Les pratiques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25"/>
          <p:cNvSpPr txBox="1">
            <a:spLocks/>
          </p:cNvSpPr>
          <p:nvPr/>
        </p:nvSpPr>
        <p:spPr>
          <a:xfrm>
            <a:off x="801665" y="1814051"/>
            <a:ext cx="3672000" cy="16200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just" defTabSz="4572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defRPr sz="18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 algn="just" defTabSz="457200" rtl="0" eaLnBrk="1" latinLnBrk="0" hangingPunct="1">
              <a:lnSpc>
                <a:spcPct val="100000"/>
              </a:lnSpc>
              <a:spcBef>
                <a:spcPts val="900"/>
              </a:spcBef>
              <a:buFont typeface="Arial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just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q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0363" indent="-138113" algn="just" defTabSz="360363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12000" indent="-180000" algn="just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Calibri" panose="020F0502020204030204" pitchFamily="34" charset="0"/>
              <a:buChar char="-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Population uniformément répartie sur la surface de la commune.</a:t>
            </a:r>
            <a:endParaRPr lang="fr-FR" dirty="0"/>
          </a:p>
        </p:txBody>
      </p:sp>
      <p:sp>
        <p:nvSpPr>
          <p:cNvPr id="14" name="Espace réservé du texte 26"/>
          <p:cNvSpPr txBox="1">
            <a:spLocks/>
          </p:cNvSpPr>
          <p:nvPr/>
        </p:nvSpPr>
        <p:spPr>
          <a:xfrm>
            <a:off x="5075125" y="1814051"/>
            <a:ext cx="3672000" cy="1620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just" defTabSz="4572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defRPr sz="1800"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 algn="just" defTabSz="457200" rtl="0" eaLnBrk="1" latinLnBrk="0" hangingPunct="1">
              <a:lnSpc>
                <a:spcPct val="100000"/>
              </a:lnSpc>
              <a:spcBef>
                <a:spcPts val="900"/>
              </a:spcBef>
              <a:buFont typeface="Arial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just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q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0363" indent="-138113" algn="just" defTabSz="360363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12000" indent="-180000" algn="just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Calibri" panose="020F0502020204030204" pitchFamily="34" charset="0"/>
              <a:buChar char="-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Population uniformément répartie sur la surface de </a:t>
            </a:r>
            <a:r>
              <a:rPr lang="fr-FR" dirty="0" smtClean="0"/>
              <a:t>l’îlot Iris.</a:t>
            </a:r>
            <a:endParaRPr lang="fr-FR" dirty="0"/>
          </a:p>
        </p:txBody>
      </p:sp>
      <p:sp>
        <p:nvSpPr>
          <p:cNvPr id="15" name="Espace réservé du texte 27"/>
          <p:cNvSpPr txBox="1">
            <a:spLocks/>
          </p:cNvSpPr>
          <p:nvPr/>
        </p:nvSpPr>
        <p:spPr>
          <a:xfrm>
            <a:off x="801665" y="4132139"/>
            <a:ext cx="3672000" cy="1620000"/>
          </a:xfrm>
          <a:prstGeom prst="rect">
            <a:avLst/>
          </a:prstGeom>
        </p:spPr>
        <p:txBody>
          <a:bodyPr/>
          <a:lstStyle>
            <a:lvl1pPr marL="0" indent="0" algn="just" defTabSz="4572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defRPr sz="1800" kern="1200">
                <a:solidFill>
                  <a:srgbClr val="CB4A56"/>
                </a:solidFill>
                <a:latin typeface="+mj-lt"/>
                <a:ea typeface="+mn-ea"/>
                <a:cs typeface="+mn-cs"/>
              </a:defRPr>
            </a:lvl1pPr>
            <a:lvl2pPr marL="0" indent="0" algn="just" defTabSz="457200" rtl="0" eaLnBrk="1" latinLnBrk="0" hangingPunct="1">
              <a:lnSpc>
                <a:spcPct val="100000"/>
              </a:lnSpc>
              <a:spcBef>
                <a:spcPts val="900"/>
              </a:spcBef>
              <a:buFont typeface="Arial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just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q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0363" indent="-138113" algn="just" defTabSz="360363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12000" indent="-180000" algn="just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Calibri" panose="020F0502020204030204" pitchFamily="34" charset="0"/>
              <a:buChar char="-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Population des îlots Iris </a:t>
            </a:r>
            <a:r>
              <a:rPr lang="fr-FR" dirty="0"/>
              <a:t>uniformément répartie sur </a:t>
            </a:r>
            <a:r>
              <a:rPr lang="fr-FR" dirty="0" smtClean="0"/>
              <a:t>les zones bâties.</a:t>
            </a:r>
            <a:endParaRPr lang="fr-FR" dirty="0"/>
          </a:p>
        </p:txBody>
      </p:sp>
      <p:sp>
        <p:nvSpPr>
          <p:cNvPr id="16" name="Espace réservé du texte 28"/>
          <p:cNvSpPr txBox="1">
            <a:spLocks/>
          </p:cNvSpPr>
          <p:nvPr/>
        </p:nvSpPr>
        <p:spPr>
          <a:xfrm>
            <a:off x="5075125" y="4132139"/>
            <a:ext cx="3672000" cy="1620000"/>
          </a:xfrm>
          <a:prstGeom prst="rect">
            <a:avLst/>
          </a:prstGeom>
        </p:spPr>
        <p:txBody>
          <a:bodyPr/>
          <a:lstStyle>
            <a:lvl1pPr marL="0" indent="0" algn="just" defTabSz="4572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defRPr sz="1800" kern="1200">
                <a:solidFill>
                  <a:srgbClr val="CB4A56"/>
                </a:solidFill>
                <a:latin typeface="+mj-lt"/>
                <a:ea typeface="+mn-ea"/>
                <a:cs typeface="+mn-cs"/>
              </a:defRPr>
            </a:lvl1pPr>
            <a:lvl2pPr marL="0" indent="0" algn="just" defTabSz="457200" rtl="0" eaLnBrk="1" latinLnBrk="0" hangingPunct="1">
              <a:lnSpc>
                <a:spcPct val="100000"/>
              </a:lnSpc>
              <a:spcBef>
                <a:spcPts val="900"/>
              </a:spcBef>
              <a:buFont typeface="Arial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just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q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0363" indent="-138113" algn="just" defTabSz="360363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12000" indent="-180000" algn="just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Calibri" panose="020F0502020204030204" pitchFamily="34" charset="0"/>
              <a:buChar char="-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Population </a:t>
            </a:r>
            <a:r>
              <a:rPr lang="fr-FR" dirty="0" smtClean="0"/>
              <a:t>répartie à l’adresse.</a:t>
            </a:r>
            <a:endParaRPr lang="fr-FR" dirty="0"/>
          </a:p>
        </p:txBody>
      </p:sp>
      <p:sp>
        <p:nvSpPr>
          <p:cNvPr id="17" name="Espace réservé du texte 16"/>
          <p:cNvSpPr txBox="1">
            <a:spLocks/>
          </p:cNvSpPr>
          <p:nvPr/>
        </p:nvSpPr>
        <p:spPr>
          <a:xfrm>
            <a:off x="801665" y="1233327"/>
            <a:ext cx="3672000" cy="565146"/>
          </a:xfrm>
          <a:prstGeom prst="rect">
            <a:avLst/>
          </a:prstGeom>
        </p:spPr>
        <p:txBody>
          <a:bodyPr/>
          <a:lstStyle>
            <a:lvl1pPr marL="0" indent="0" algn="just" defTabSz="4572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defRPr sz="1800" kern="1200">
                <a:solidFill>
                  <a:srgbClr val="CB4A56"/>
                </a:solidFill>
                <a:latin typeface="+mj-lt"/>
                <a:ea typeface="+mn-ea"/>
                <a:cs typeface="+mn-cs"/>
              </a:defRPr>
            </a:lvl1pPr>
            <a:lvl2pPr marL="0" indent="0" algn="just" defTabSz="457200" rtl="0" eaLnBrk="1" latinLnBrk="0" hangingPunct="1">
              <a:lnSpc>
                <a:spcPct val="100000"/>
              </a:lnSpc>
              <a:spcBef>
                <a:spcPts val="900"/>
              </a:spcBef>
              <a:buFont typeface="Arial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just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q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0363" indent="-138113" algn="just" defTabSz="360363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12000" indent="-180000" algn="just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Calibri" panose="020F0502020204030204" pitchFamily="34" charset="0"/>
              <a:buChar char="-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Commune</a:t>
            </a:r>
            <a:endParaRPr lang="fr-FR" dirty="0"/>
          </a:p>
        </p:txBody>
      </p:sp>
      <p:sp>
        <p:nvSpPr>
          <p:cNvPr id="18" name="Espace réservé du texte 17"/>
          <p:cNvSpPr txBox="1">
            <a:spLocks/>
          </p:cNvSpPr>
          <p:nvPr/>
        </p:nvSpPr>
        <p:spPr>
          <a:xfrm>
            <a:off x="5075125" y="1233327"/>
            <a:ext cx="3672000" cy="565146"/>
          </a:xfrm>
          <a:prstGeom prst="rect">
            <a:avLst/>
          </a:prstGeom>
        </p:spPr>
        <p:txBody>
          <a:bodyPr/>
          <a:lstStyle>
            <a:lvl1pPr marL="0" indent="0" algn="just" defTabSz="4572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defRPr sz="1800" kern="1200">
                <a:solidFill>
                  <a:srgbClr val="CB4A56"/>
                </a:solidFill>
                <a:latin typeface="+mj-lt"/>
                <a:ea typeface="+mn-ea"/>
                <a:cs typeface="+mn-cs"/>
              </a:defRPr>
            </a:lvl1pPr>
            <a:lvl2pPr marL="0" indent="0" algn="just" defTabSz="457200" rtl="0" eaLnBrk="1" latinLnBrk="0" hangingPunct="1">
              <a:lnSpc>
                <a:spcPct val="100000"/>
              </a:lnSpc>
              <a:spcBef>
                <a:spcPts val="900"/>
              </a:spcBef>
              <a:buFont typeface="Arial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just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q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0363" indent="-138113" algn="just" defTabSz="360363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12000" indent="-180000" algn="just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Calibri" panose="020F0502020204030204" pitchFamily="34" charset="0"/>
              <a:buChar char="-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Îlot Iris</a:t>
            </a:r>
            <a:endParaRPr lang="fr-FR" dirty="0"/>
          </a:p>
        </p:txBody>
      </p:sp>
      <p:sp>
        <p:nvSpPr>
          <p:cNvPr id="19" name="Espace réservé du texte 18"/>
          <p:cNvSpPr txBox="1">
            <a:spLocks/>
          </p:cNvSpPr>
          <p:nvPr/>
        </p:nvSpPr>
        <p:spPr>
          <a:xfrm>
            <a:off x="801665" y="3566993"/>
            <a:ext cx="3672000" cy="565146"/>
          </a:xfrm>
          <a:prstGeom prst="rect">
            <a:avLst/>
          </a:prstGeom>
        </p:spPr>
        <p:txBody>
          <a:bodyPr/>
          <a:lstStyle>
            <a:lvl1pPr marL="0" indent="0" algn="just" defTabSz="4572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defRPr sz="1800" kern="1200">
                <a:solidFill>
                  <a:srgbClr val="CB4A56"/>
                </a:solidFill>
                <a:latin typeface="+mj-lt"/>
                <a:ea typeface="+mn-ea"/>
                <a:cs typeface="+mn-cs"/>
              </a:defRPr>
            </a:lvl1pPr>
            <a:lvl2pPr marL="0" indent="0" algn="just" defTabSz="457200" rtl="0" eaLnBrk="1" latinLnBrk="0" hangingPunct="1">
              <a:lnSpc>
                <a:spcPct val="100000"/>
              </a:lnSpc>
              <a:spcBef>
                <a:spcPts val="900"/>
              </a:spcBef>
              <a:buFont typeface="Arial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just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q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0363" indent="-138113" algn="just" defTabSz="360363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12000" indent="-180000" algn="just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Calibri" panose="020F0502020204030204" pitchFamily="34" charset="0"/>
              <a:buChar char="-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Imagerie satellite Corine Land </a:t>
            </a:r>
            <a:r>
              <a:rPr lang="fr-FR" dirty="0" err="1"/>
              <a:t>Cover</a:t>
            </a:r>
            <a:endParaRPr lang="fr-FR" dirty="0"/>
          </a:p>
        </p:txBody>
      </p:sp>
      <p:sp>
        <p:nvSpPr>
          <p:cNvPr id="20" name="Espace réservé du texte 19"/>
          <p:cNvSpPr txBox="1">
            <a:spLocks/>
          </p:cNvSpPr>
          <p:nvPr/>
        </p:nvSpPr>
        <p:spPr>
          <a:xfrm>
            <a:off x="5075125" y="3566993"/>
            <a:ext cx="3672000" cy="565146"/>
          </a:xfrm>
          <a:prstGeom prst="rect">
            <a:avLst/>
          </a:prstGeom>
        </p:spPr>
        <p:txBody>
          <a:bodyPr/>
          <a:lstStyle>
            <a:lvl1pPr marL="0" indent="0" algn="just" defTabSz="4572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defRPr sz="1800" kern="1200">
                <a:solidFill>
                  <a:srgbClr val="CB4A56"/>
                </a:solidFill>
                <a:latin typeface="+mj-lt"/>
                <a:ea typeface="+mn-ea"/>
                <a:cs typeface="+mn-cs"/>
              </a:defRPr>
            </a:lvl1pPr>
            <a:lvl2pPr marL="0" indent="0" algn="just" defTabSz="457200" rtl="0" eaLnBrk="1" latinLnBrk="0" hangingPunct="1">
              <a:lnSpc>
                <a:spcPct val="100000"/>
              </a:lnSpc>
              <a:spcBef>
                <a:spcPts val="900"/>
              </a:spcBef>
              <a:buFont typeface="Arial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6213" indent="-176213" algn="just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SzPct val="80000"/>
              <a:buFont typeface="Wingdings" panose="05000000000000000000" pitchFamily="2" charset="2"/>
              <a:buChar char="q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60363" indent="-138113" algn="just" defTabSz="360363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12000" indent="-180000" algn="just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Calibri" panose="020F0502020204030204" pitchFamily="34" charset="0"/>
              <a:buChar char="-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Base population </a:t>
            </a:r>
            <a:r>
              <a:rPr lang="fr-FR" dirty="0" err="1"/>
              <a:t>Pitney</a:t>
            </a:r>
            <a:r>
              <a:rPr lang="fr-FR" dirty="0"/>
              <a:t> </a:t>
            </a:r>
            <a:r>
              <a:rPr lang="fr-FR" dirty="0" smtClean="0"/>
              <a:t>Bowes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142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Commune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88200"/>
            <a:ext cx="7998867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050707" y="4310517"/>
            <a:ext cx="811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tx2"/>
                </a:solidFill>
              </a:rPr>
              <a:t>4900</a:t>
            </a:r>
          </a:p>
        </p:txBody>
      </p:sp>
    </p:spTree>
    <p:extLst>
      <p:ext uri="{BB962C8B-B14F-4D97-AF65-F5344CB8AC3E}">
        <p14:creationId xmlns:p14="http://schemas.microsoft.com/office/powerpoint/2010/main" val="44304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/>
              <a:t>Commune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88200"/>
            <a:ext cx="7999342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603909" y="1144905"/>
            <a:ext cx="762000" cy="5067300"/>
          </a:xfrm>
          <a:prstGeom prst="straightConnector1">
            <a:avLst/>
          </a:prstGeom>
          <a:ln w="28575">
            <a:solidFill>
              <a:srgbClr val="00206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 rot="4907791">
            <a:off x="4764041" y="3313804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>
                <a:solidFill>
                  <a:schemeClr val="tx2"/>
                </a:solidFill>
              </a:rPr>
              <a:t>150 km</a:t>
            </a:r>
          </a:p>
        </p:txBody>
      </p:sp>
    </p:spTree>
    <p:extLst>
      <p:ext uri="{BB962C8B-B14F-4D97-AF65-F5344CB8AC3E}">
        <p14:creationId xmlns:p14="http://schemas.microsoft.com/office/powerpoint/2010/main" val="7374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Ilot Iris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88200"/>
            <a:ext cx="7999343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6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Corine Land </a:t>
            </a:r>
            <a:r>
              <a:rPr lang="fr-FR" dirty="0" err="1" smtClean="0"/>
              <a:t>Cover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88200"/>
            <a:ext cx="799934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39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Corine Land </a:t>
            </a:r>
            <a:r>
              <a:rPr lang="fr-FR" dirty="0" err="1" smtClean="0"/>
              <a:t>Cover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88200"/>
            <a:ext cx="7997371" cy="539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0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err="1" smtClean="0"/>
              <a:t>Pitney</a:t>
            </a:r>
            <a:r>
              <a:rPr lang="fr-FR" dirty="0" smtClean="0"/>
              <a:t> Bowes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88200"/>
            <a:ext cx="7999342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7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Présentation de l’Arcep</a:t>
            </a:r>
          </a:p>
          <a:p>
            <a:r>
              <a:rPr lang="fr-FR" dirty="0" smtClean="0"/>
              <a:t>Besoins et objectifs</a:t>
            </a:r>
          </a:p>
          <a:p>
            <a:r>
              <a:rPr lang="fr-FR" dirty="0" smtClean="0"/>
              <a:t>Données</a:t>
            </a:r>
          </a:p>
          <a:p>
            <a:r>
              <a:rPr lang="fr-FR" dirty="0" smtClean="0">
                <a:solidFill>
                  <a:srgbClr val="CB4A56"/>
                </a:solidFill>
              </a:rPr>
              <a:t>Pratiques des opérateurs</a:t>
            </a:r>
          </a:p>
          <a:p>
            <a:r>
              <a:rPr lang="fr-FR" dirty="0" smtClean="0"/>
              <a:t>Constat</a:t>
            </a:r>
          </a:p>
          <a:p>
            <a:r>
              <a:rPr lang="fr-FR" dirty="0" smtClean="0">
                <a:solidFill>
                  <a:srgbClr val="CB4A56"/>
                </a:solidFill>
              </a:rPr>
              <a:t>Proposition</a:t>
            </a:r>
          </a:p>
          <a:p>
            <a:r>
              <a:rPr lang="fr-FR" dirty="0" smtClean="0"/>
              <a:t>Chaîne de production</a:t>
            </a:r>
          </a:p>
          <a:p>
            <a:r>
              <a:rPr lang="fr-FR" dirty="0"/>
              <a:t>Limitations et </a:t>
            </a:r>
            <a:br>
              <a:rPr lang="fr-FR" dirty="0"/>
            </a:br>
            <a:r>
              <a:rPr lang="fr-FR" dirty="0"/>
              <a:t>pistes d’améliorations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63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 constat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409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Constat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Différentes sources disponibles, présentant des limites,</a:t>
            </a:r>
          </a:p>
          <a:p>
            <a:r>
              <a:rPr lang="fr-FR" dirty="0" smtClean="0"/>
              <a:t>Manque d’information sur les méthodologies de production,</a:t>
            </a:r>
          </a:p>
          <a:p>
            <a:r>
              <a:rPr lang="fr-FR" dirty="0" smtClean="0"/>
              <a:t>Diversités des pratiques :</a:t>
            </a:r>
          </a:p>
          <a:p>
            <a:pPr lvl="2"/>
            <a:r>
              <a:rPr lang="fr-FR" dirty="0"/>
              <a:t>A</a:t>
            </a:r>
            <a:r>
              <a:rPr lang="fr-FR" dirty="0" smtClean="0"/>
              <a:t>ucune </a:t>
            </a:r>
            <a:r>
              <a:rPr lang="fr-FR" dirty="0"/>
              <a:t>comparaison </a:t>
            </a:r>
            <a:r>
              <a:rPr lang="fr-FR" dirty="0" smtClean="0"/>
              <a:t>possible des taux entre opérateurs,</a:t>
            </a:r>
          </a:p>
          <a:p>
            <a:pPr lvl="2"/>
            <a:r>
              <a:rPr lang="fr-FR" dirty="0" smtClean="0"/>
              <a:t>Difficulté de vérification des obligations de déploiement.</a:t>
            </a:r>
            <a:endParaRPr lang="fr-FR" sz="14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27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Proposition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678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Proposition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Utilisation de données Open Data</a:t>
            </a:r>
          </a:p>
          <a:p>
            <a:pPr lvl="2"/>
            <a:r>
              <a:rPr lang="fr-FR" dirty="0" smtClean="0"/>
              <a:t>Cadastre (DGFIP),</a:t>
            </a:r>
            <a:endParaRPr lang="fr-FR" dirty="0"/>
          </a:p>
          <a:p>
            <a:pPr lvl="2"/>
            <a:r>
              <a:rPr lang="fr-FR" dirty="0"/>
              <a:t>IRIS (INSEE</a:t>
            </a:r>
            <a:r>
              <a:rPr lang="fr-FR" dirty="0" smtClean="0"/>
              <a:t>),</a:t>
            </a:r>
            <a:endParaRPr lang="fr-FR" dirty="0"/>
          </a:p>
          <a:p>
            <a:pPr lvl="2"/>
            <a:r>
              <a:rPr lang="fr-FR" dirty="0" smtClean="0"/>
              <a:t>Recensement (INSEE).</a:t>
            </a:r>
          </a:p>
          <a:p>
            <a:r>
              <a:rPr lang="fr-FR" dirty="0" smtClean="0"/>
              <a:t>Avantages</a:t>
            </a:r>
            <a:endParaRPr lang="fr-FR" dirty="0"/>
          </a:p>
          <a:p>
            <a:pPr lvl="2"/>
            <a:r>
              <a:rPr lang="fr-FR" dirty="0" smtClean="0"/>
              <a:t>Uniformisation,</a:t>
            </a:r>
          </a:p>
          <a:p>
            <a:pPr lvl="2"/>
            <a:r>
              <a:rPr lang="fr-FR" dirty="0" smtClean="0"/>
              <a:t>Gratuité,</a:t>
            </a:r>
            <a:endParaRPr lang="fr-FR" dirty="0"/>
          </a:p>
          <a:p>
            <a:pPr lvl="2"/>
            <a:r>
              <a:rPr lang="fr-FR" dirty="0" smtClean="0"/>
              <a:t>Reproductibilité,</a:t>
            </a:r>
          </a:p>
          <a:p>
            <a:pPr lvl="2"/>
            <a:r>
              <a:rPr lang="fr-FR" dirty="0" smtClean="0"/>
              <a:t>Evolutivité / Enrichissement</a:t>
            </a:r>
            <a:endParaRPr lang="fr-FR" dirty="0"/>
          </a:p>
          <a:p>
            <a:pPr lvl="2"/>
            <a:r>
              <a:rPr lang="fr-FR" dirty="0" smtClean="0"/>
              <a:t>Diffusion libre.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5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Chaîne de production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2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Chaîne de production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fr-FR" dirty="0" smtClean="0"/>
                  <a:t>Outils et technologies utilisées</a:t>
                </a:r>
              </a:p>
              <a:p>
                <a:pPr lvl="2"/>
                <a:r>
                  <a:rPr lang="fr-FR" dirty="0" smtClean="0"/>
                  <a:t>GDAL ogr2ogr,</a:t>
                </a:r>
              </a:p>
              <a:p>
                <a:pPr lvl="2"/>
                <a:r>
                  <a:rPr lang="fr-FR" dirty="0" smtClean="0"/>
                  <a:t>PostgreSQL / PostGIS,</a:t>
                </a:r>
                <a:endParaRPr lang="fr-FR" dirty="0"/>
              </a:p>
              <a:p>
                <a:r>
                  <a:rPr lang="fr-FR" dirty="0" smtClean="0"/>
                  <a:t>Production</a:t>
                </a:r>
                <a:endParaRPr lang="fr-FR" dirty="0"/>
              </a:p>
              <a:p>
                <a:pPr lvl="2"/>
                <a:r>
                  <a:rPr lang="fr-FR" dirty="0" smtClean="0"/>
                  <a:t>Téléchargement </a:t>
                </a:r>
                <a:r>
                  <a:rPr lang="fr-FR" dirty="0"/>
                  <a:t>des données,</a:t>
                </a:r>
              </a:p>
              <a:p>
                <a:pPr lvl="2"/>
                <a:r>
                  <a:rPr lang="fr-FR" dirty="0" smtClean="0"/>
                  <a:t>Fichier </a:t>
                </a:r>
                <a:r>
                  <a:rPr lang="fr-FR" dirty="0"/>
                  <a:t>de </a:t>
                </a:r>
                <a:r>
                  <a:rPr lang="fr-FR" dirty="0" smtClean="0"/>
                  <a:t>recensement : traitement manuel et conversion csv,</a:t>
                </a:r>
              </a:p>
              <a:p>
                <a:pPr lvl="2"/>
                <a:r>
                  <a:rPr lang="fr-FR" dirty="0" err="1" smtClean="0"/>
                  <a:t>Bati</a:t>
                </a:r>
                <a:r>
                  <a:rPr lang="fr-FR" dirty="0"/>
                  <a:t> </a:t>
                </a:r>
                <a:r>
                  <a:rPr lang="fr-FR" dirty="0" smtClean="0"/>
                  <a:t>: </a:t>
                </a:r>
                <a:r>
                  <a:rPr lang="fr-FR" dirty="0"/>
                  <a:t>calcul de </a:t>
                </a:r>
                <a:r>
                  <a:rPr lang="fr-FR" dirty="0" smtClean="0"/>
                  <a:t>surface et conversion en </a:t>
                </a:r>
                <a:r>
                  <a:rPr lang="fr-FR" dirty="0" err="1" smtClean="0"/>
                  <a:t>shp</a:t>
                </a:r>
                <a:r>
                  <a:rPr lang="fr-FR" dirty="0" smtClean="0"/>
                  <a:t>,</a:t>
                </a:r>
                <a:endParaRPr lang="fr-FR" dirty="0"/>
              </a:p>
              <a:p>
                <a:pPr lvl="2"/>
                <a:r>
                  <a:rPr lang="fr-FR" dirty="0"/>
                  <a:t>Association de la population recensée aux </a:t>
                </a:r>
                <a:r>
                  <a:rPr lang="fr-FR" dirty="0" smtClean="0"/>
                  <a:t>îlots </a:t>
                </a:r>
                <a:r>
                  <a:rPr lang="fr-FR" dirty="0"/>
                  <a:t>Iris,</a:t>
                </a:r>
              </a:p>
              <a:p>
                <a:pPr lvl="2"/>
                <a:r>
                  <a:rPr lang="fr-FR" dirty="0"/>
                  <a:t>Association de la </a:t>
                </a:r>
                <a:r>
                  <a:rPr lang="fr-FR" dirty="0" smtClean="0"/>
                  <a:t>surface totale de bâti aux îlots </a:t>
                </a:r>
                <a:r>
                  <a:rPr lang="fr-FR" dirty="0"/>
                  <a:t>Iris,</a:t>
                </a:r>
              </a:p>
              <a:p>
                <a:pPr lvl="2"/>
                <a:r>
                  <a:rPr lang="fr-FR" dirty="0" smtClean="0"/>
                  <a:t>Calcul de la population au bâti 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𝑠𝑢𝑟𝑓𝑎𝑐𝑒</m:t>
                        </m:r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  <m:r>
                          <a:rPr lang="fr-FR" b="0" i="1" smtClean="0">
                            <a:latin typeface="Cambria Math"/>
                          </a:rPr>
                          <m:t>𝑑𝑢</m:t>
                        </m:r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  <m:r>
                          <a:rPr lang="fr-FR" b="0" i="1" smtClean="0">
                            <a:latin typeface="Cambria Math"/>
                          </a:rPr>
                          <m:t>𝑏</m:t>
                        </m:r>
                        <m:r>
                          <a:rPr lang="fr-FR" b="0" i="1" smtClean="0">
                            <a:latin typeface="Cambria Math"/>
                          </a:rPr>
                          <m:t>â</m:t>
                        </m:r>
                        <m:r>
                          <a:rPr lang="fr-FR" b="0" i="1" smtClean="0">
                            <a:latin typeface="Cambria Math"/>
                          </a:rPr>
                          <m:t>𝑡𝑖</m:t>
                        </m:r>
                        <m:r>
                          <a:rPr lang="fr-FR" b="0" i="1" smtClean="0">
                            <a:latin typeface="Cambria Math"/>
                          </a:rPr>
                          <m:t> ∗ </m:t>
                        </m:r>
                        <m:r>
                          <a:rPr lang="fr-FR" b="0" i="1" smtClean="0">
                            <a:latin typeface="Cambria Math"/>
                          </a:rPr>
                          <m:t>𝑝𝑜𝑝𝑢𝑙𝑎𝑡𝑖𝑜𝑛</m:t>
                        </m:r>
                        <m:r>
                          <a:rPr lang="fr-FR" b="0" i="1" smtClean="0">
                            <a:latin typeface="Cambria Math"/>
                          </a:rPr>
                          <m:t> î</m:t>
                        </m:r>
                        <m:r>
                          <a:rPr lang="fr-FR" b="0" i="1" smtClean="0">
                            <a:latin typeface="Cambria Math"/>
                          </a:rPr>
                          <m:t>𝑙𝑜𝑡</m:t>
                        </m:r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  <m:r>
                          <a:rPr lang="fr-FR" b="0" i="1" smtClean="0">
                            <a:latin typeface="Cambria Math"/>
                          </a:rPr>
                          <m:t>𝐼𝑟𝑖𝑠</m:t>
                        </m:r>
                      </m:num>
                      <m:den>
                        <m:r>
                          <a:rPr lang="fr-FR" i="1" smtClean="0">
                            <a:latin typeface="Cambria Math"/>
                            <a:sym typeface="Symbol"/>
                          </a:rPr>
                          <m:t></m:t>
                        </m:r>
                        <m:r>
                          <a:rPr lang="fr-FR" b="0" i="1" smtClean="0">
                            <a:latin typeface="Cambria Math"/>
                            <a:sym typeface="Symbol"/>
                          </a:rPr>
                          <m:t> </m:t>
                        </m:r>
                        <m:r>
                          <a:rPr lang="fr-FR" b="0" i="1" smtClean="0">
                            <a:latin typeface="Cambria Math"/>
                            <a:sym typeface="Symbol"/>
                          </a:rPr>
                          <m:t>𝑠𝑢𝑟𝑓𝑎𝑐𝑒𝑠</m:t>
                        </m:r>
                        <m:r>
                          <a:rPr lang="fr-FR" b="0" i="1" smtClean="0">
                            <a:latin typeface="Cambria Math"/>
                            <a:sym typeface="Symbol"/>
                          </a:rPr>
                          <m:t> </m:t>
                        </m:r>
                        <m:r>
                          <a:rPr lang="fr-FR" b="0" i="1" smtClean="0">
                            <a:latin typeface="Cambria Math"/>
                            <a:sym typeface="Symbol"/>
                          </a:rPr>
                          <m:t>𝑏</m:t>
                        </m:r>
                        <m:r>
                          <a:rPr lang="fr-FR" b="0" i="1" smtClean="0">
                            <a:latin typeface="Cambria Math"/>
                            <a:sym typeface="Symbol"/>
                          </a:rPr>
                          <m:t>â</m:t>
                        </m:r>
                        <m:r>
                          <a:rPr lang="fr-FR" b="0" i="1" smtClean="0">
                            <a:latin typeface="Cambria Math"/>
                            <a:sym typeface="Symbol"/>
                          </a:rPr>
                          <m:t>𝑡𝑖</m:t>
                        </m:r>
                        <m:r>
                          <a:rPr lang="fr-FR" b="0" i="1" smtClean="0">
                            <a:latin typeface="Cambria Math"/>
                            <a:sym typeface="Symbol"/>
                          </a:rPr>
                          <m:t> </m:t>
                        </m:r>
                        <m:r>
                          <a:rPr lang="fr-FR" b="0" i="1" smtClean="0">
                            <a:latin typeface="Cambria Math"/>
                            <a:sym typeface="Symbol"/>
                          </a:rPr>
                          <m:t>𝑑𝑒</m:t>
                        </m:r>
                        <m:r>
                          <a:rPr lang="fr-FR" b="0" i="1" smtClean="0">
                            <a:latin typeface="Cambria Math"/>
                            <a:sym typeface="Symbol"/>
                          </a:rPr>
                          <m:t> 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  <a:sym typeface="Symbol"/>
                              </a:rPr>
                              <m:t>𝑙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sym typeface="Symbol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/>
                            <a:sym typeface="Symbol"/>
                          </a:rPr>
                          <m:t>î</m:t>
                        </m:r>
                        <m:r>
                          <a:rPr lang="fr-FR" b="0" i="1" smtClean="0">
                            <a:latin typeface="Cambria Math"/>
                            <a:sym typeface="Symbol"/>
                          </a:rPr>
                          <m:t>𝑙𝑜𝑡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text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1842" t="-15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4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Base Pop obtenue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88200"/>
            <a:ext cx="7999342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30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Base tiers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88200"/>
            <a:ext cx="799934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33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/>
              <a:t>Base Pop obtenue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88200"/>
            <a:ext cx="7999342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10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Limitations et </a:t>
            </a:r>
            <a:br>
              <a:rPr lang="fr-FR" dirty="0" smtClean="0"/>
            </a:br>
            <a:r>
              <a:rPr lang="fr-FR" dirty="0" smtClean="0"/>
              <a:t>pistes d’améliorations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36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ARCEP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Autorité de Régulation des Télécommunications Electroniques et des Postes</a:t>
            </a:r>
          </a:p>
        </p:txBody>
      </p:sp>
    </p:spTree>
    <p:extLst>
      <p:ext uri="{BB962C8B-B14F-4D97-AF65-F5344CB8AC3E}">
        <p14:creationId xmlns:p14="http://schemas.microsoft.com/office/powerpoint/2010/main" val="378148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/>
              <a:t>Base Pop obtenue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88200"/>
            <a:ext cx="799934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99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>
            <a:normAutofit/>
          </a:bodyPr>
          <a:lstStyle/>
          <a:p>
            <a:r>
              <a:rPr lang="fr-FR" dirty="0"/>
              <a:t>Limitations et </a:t>
            </a:r>
            <a:r>
              <a:rPr lang="fr-FR" dirty="0" smtClean="0"/>
              <a:t>pistes </a:t>
            </a:r>
            <a:r>
              <a:rPr lang="fr-FR" dirty="0"/>
              <a:t>d’améliorations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Limitations</a:t>
            </a:r>
          </a:p>
          <a:p>
            <a:pPr lvl="2"/>
            <a:r>
              <a:rPr lang="fr-FR" dirty="0" smtClean="0"/>
              <a:t>Fréquence des recensements,</a:t>
            </a:r>
          </a:p>
          <a:p>
            <a:pPr lvl="2"/>
            <a:r>
              <a:rPr lang="fr-FR" dirty="0" smtClean="0"/>
              <a:t>Mise à jour du cadastre,</a:t>
            </a:r>
          </a:p>
          <a:p>
            <a:pPr lvl="2"/>
            <a:r>
              <a:rPr lang="fr-FR" dirty="0" smtClean="0"/>
              <a:t>Pas de prise en compte de la destination du bâti,</a:t>
            </a:r>
          </a:p>
          <a:p>
            <a:pPr lvl="2"/>
            <a:r>
              <a:rPr lang="fr-FR" dirty="0" smtClean="0"/>
              <a:t>Pas d’îlots Iris sur Mayotte,</a:t>
            </a:r>
          </a:p>
          <a:p>
            <a:pPr lvl="2"/>
            <a:r>
              <a:rPr lang="fr-FR" dirty="0" smtClean="0"/>
              <a:t>Peu voire pas de données sur les COM.</a:t>
            </a:r>
          </a:p>
          <a:p>
            <a:r>
              <a:rPr lang="fr-FR" dirty="0" smtClean="0"/>
              <a:t>Pistes d’améliorations identifiées</a:t>
            </a:r>
          </a:p>
          <a:p>
            <a:pPr lvl="2"/>
            <a:r>
              <a:rPr lang="fr-FR" dirty="0" smtClean="0"/>
              <a:t>Utilisation des carreaux et rectangles INSEE (seulement disponibles sur Martinique et La Réunion),</a:t>
            </a:r>
          </a:p>
          <a:p>
            <a:pPr lvl="2"/>
            <a:r>
              <a:rPr lang="fr-FR" dirty="0" smtClean="0"/>
              <a:t>Extraire des données d’OSM pour les usages des locaux (exclusion),</a:t>
            </a:r>
          </a:p>
          <a:p>
            <a:pPr lvl="2"/>
            <a:r>
              <a:rPr lang="fr-FR" dirty="0" smtClean="0"/>
              <a:t>Echanges avec des démographes.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26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Bilan de la production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12" name="Espace réservé du tableau 1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716095532"/>
              </p:ext>
            </p:extLst>
          </p:nvPr>
        </p:nvGraphicFramePr>
        <p:xfrm>
          <a:off x="1615155" y="1674976"/>
          <a:ext cx="5110385" cy="3428104"/>
        </p:xfrm>
        <a:graphic>
          <a:graphicData uri="http://schemas.openxmlformats.org/drawingml/2006/table">
            <a:tbl>
              <a:tblPr firstRow="1">
                <a:tableStyleId>{46F890A9-2807-4EBB-B81D-B2AA78EC7F39}</a:tableStyleId>
              </a:tblPr>
              <a:tblGrid>
                <a:gridCol w="2192927"/>
                <a:gridCol w="1458729"/>
                <a:gridCol w="1458729"/>
              </a:tblGrid>
              <a:tr h="428513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Zone</a:t>
                      </a:r>
                      <a:endParaRPr lang="fr-F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Îlot Iris</a:t>
                      </a:r>
                      <a:endParaRPr lang="fr-F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Commune</a:t>
                      </a:r>
                      <a:endParaRPr lang="fr-F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428513">
                <a:tc>
                  <a:txBody>
                    <a:bodyPr/>
                    <a:lstStyle/>
                    <a:p>
                      <a:pPr algn="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Guadeloupe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X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428513">
                <a:tc>
                  <a:txBody>
                    <a:bodyPr/>
                    <a:lstStyle/>
                    <a:p>
                      <a:pPr algn="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Martinique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X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428513">
                <a:tc>
                  <a:txBody>
                    <a:bodyPr/>
                    <a:lstStyle/>
                    <a:p>
                      <a:pPr algn="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Guyane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X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428513">
                <a:tc>
                  <a:txBody>
                    <a:bodyPr/>
                    <a:lstStyle/>
                    <a:p>
                      <a:pPr algn="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La Réunion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X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428513">
                <a:tc>
                  <a:txBody>
                    <a:bodyPr/>
                    <a:lstStyle/>
                    <a:p>
                      <a:pPr algn="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Mayotte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X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428513">
                <a:tc>
                  <a:txBody>
                    <a:bodyPr/>
                    <a:lstStyle/>
                    <a:p>
                      <a:pPr algn="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St Barthélemy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428513">
                <a:tc>
                  <a:txBody>
                    <a:bodyPr/>
                    <a:lstStyle/>
                    <a:p>
                      <a:pPr algn="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St Martin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DE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DE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fr-FR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DE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8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Merci</a:t>
            </a:r>
            <a:br>
              <a:rPr lang="fr-FR" dirty="0" smtClean="0"/>
            </a:br>
            <a:r>
              <a:rPr lang="fr-FR" dirty="0" smtClean="0"/>
              <a:t>de votre</a:t>
            </a:r>
            <a:br>
              <a:rPr lang="fr-FR" dirty="0" smtClean="0"/>
            </a:br>
            <a:r>
              <a:rPr lang="fr-FR" dirty="0" smtClean="0"/>
              <a:t>attention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230344" y="3047302"/>
            <a:ext cx="2381250" cy="646331"/>
          </a:xfrm>
        </p:spPr>
        <p:txBody>
          <a:bodyPr>
            <a:normAutofit lnSpcReduction="10000"/>
          </a:bodyPr>
          <a:lstStyle/>
          <a:p>
            <a:pPr lvl="1"/>
            <a:r>
              <a:rPr lang="fr-FR" dirty="0" smtClean="0"/>
              <a:t>Romain MAZIERE</a:t>
            </a:r>
          </a:p>
          <a:p>
            <a:pPr lvl="2"/>
            <a:r>
              <a:rPr lang="fr-FR" dirty="0" smtClean="0"/>
              <a:t>Tél : +33 1 40 47 71 28</a:t>
            </a:r>
          </a:p>
          <a:p>
            <a:pPr lvl="2"/>
            <a:r>
              <a:rPr lang="fr-FR" dirty="0" smtClean="0"/>
              <a:t>Email : romain.maziere@arcep.fr</a:t>
            </a:r>
          </a:p>
          <a:p>
            <a:pPr lvl="3"/>
            <a:r>
              <a:rPr lang="fr-FR" dirty="0" smtClean="0"/>
              <a:t>https://www.arcep.fr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827441" y="4753339"/>
            <a:ext cx="36886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hlinkClick r:id="rId2"/>
              </a:rPr>
              <a:t>https://www.data.gouv.fr/fr/organizations/autorite-de-regulation-des-communications-electroniques-et-des-postes-arcep</a:t>
            </a:r>
            <a:r>
              <a:rPr lang="fr-FR" sz="1000" dirty="0" smtClean="0">
                <a:hlinkClick r:id="rId2"/>
              </a:rPr>
              <a:t>/</a:t>
            </a:r>
            <a:endParaRPr lang="fr-FR" sz="1000" dirty="0" smtClean="0"/>
          </a:p>
          <a:p>
            <a:endParaRPr lang="fr-FR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44" y="4760285"/>
            <a:ext cx="1442464" cy="47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25" y="4002890"/>
            <a:ext cx="623351" cy="5181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7441" y="4137668"/>
            <a:ext cx="1846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hlinkClick r:id="rId5"/>
              </a:rPr>
              <a:t>https://github.com/ARCEP-dev</a:t>
            </a:r>
            <a:r>
              <a:rPr lang="fr-FR" sz="1000" dirty="0" smtClean="0">
                <a:hlinkClick r:id="rId5"/>
              </a:rPr>
              <a:t>/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1822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ARCEP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Nature juridique</a:t>
            </a:r>
          </a:p>
          <a:p>
            <a:pPr lvl="2"/>
            <a:r>
              <a:rPr lang="fr-FR" dirty="0"/>
              <a:t>Autorité Administrative Indépendante</a:t>
            </a:r>
          </a:p>
          <a:p>
            <a:r>
              <a:rPr lang="fr-FR" dirty="0" smtClean="0"/>
              <a:t>Missions</a:t>
            </a:r>
          </a:p>
          <a:p>
            <a:pPr lvl="2"/>
            <a:r>
              <a:rPr lang="fr-FR" dirty="0"/>
              <a:t>Fixer le cadre légal,</a:t>
            </a:r>
          </a:p>
          <a:p>
            <a:pPr lvl="2"/>
            <a:r>
              <a:rPr lang="fr-FR" dirty="0"/>
              <a:t>Contrôler et sanctionner les operateurs,</a:t>
            </a:r>
          </a:p>
          <a:p>
            <a:pPr lvl="2"/>
            <a:r>
              <a:rPr lang="fr-FR" dirty="0"/>
              <a:t>Attribuer les ressources (fréquences, </a:t>
            </a:r>
            <a:r>
              <a:rPr lang="fr-FR" dirty="0" smtClean="0"/>
              <a:t>numéros),</a:t>
            </a:r>
            <a:endParaRPr lang="fr-FR" dirty="0"/>
          </a:p>
          <a:p>
            <a:pPr lvl="2"/>
            <a:r>
              <a:rPr lang="fr-FR" dirty="0"/>
              <a:t>Surveiller les services </a:t>
            </a:r>
            <a:r>
              <a:rPr lang="fr-FR" dirty="0" smtClean="0"/>
              <a:t>universels.</a:t>
            </a:r>
          </a:p>
          <a:p>
            <a:r>
              <a:rPr lang="fr-FR" dirty="0" smtClean="0"/>
              <a:t>Moyens</a:t>
            </a:r>
            <a:endParaRPr lang="fr-FR" dirty="0"/>
          </a:p>
          <a:p>
            <a:pPr lvl="2"/>
            <a:r>
              <a:rPr lang="fr-FR" dirty="0" smtClean="0"/>
              <a:t>Collectes des données opérateurs,</a:t>
            </a:r>
          </a:p>
          <a:p>
            <a:pPr lvl="2"/>
            <a:r>
              <a:rPr lang="fr-FR" dirty="0" smtClean="0"/>
              <a:t>Campagnes de vérifications terrain.</a:t>
            </a:r>
          </a:p>
          <a:p>
            <a:r>
              <a:rPr lang="fr-FR" dirty="0" smtClean="0"/>
              <a:t>Evolutions</a:t>
            </a:r>
            <a:endParaRPr lang="fr-FR" dirty="0"/>
          </a:p>
          <a:p>
            <a:pPr lvl="2"/>
            <a:r>
              <a:rPr lang="fr-FR" dirty="0" smtClean="0"/>
              <a:t>Observatoires cartographiques,</a:t>
            </a:r>
          </a:p>
          <a:p>
            <a:pPr lvl="2"/>
            <a:r>
              <a:rPr lang="fr-FR" dirty="0" smtClean="0"/>
              <a:t>Publications en </a:t>
            </a:r>
            <a:r>
              <a:rPr lang="fr-FR" dirty="0" err="1" smtClean="0"/>
              <a:t>OpenData</a:t>
            </a:r>
            <a:r>
              <a:rPr lang="fr-FR" dirty="0"/>
              <a:t>.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37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Besoins et objectifs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73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fr-FR" dirty="0"/>
              <a:t>Besoins et objectifs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Suivi des déploiements des opérateurs mobiles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pPr lvl="2"/>
            <a:r>
              <a:rPr lang="fr-FR" dirty="0" smtClean="0"/>
              <a:t>Vérification du respect des obligations de déploiements (% de population),</a:t>
            </a:r>
          </a:p>
          <a:p>
            <a:pPr lvl="2"/>
            <a:r>
              <a:rPr lang="fr-FR" dirty="0" smtClean="0"/>
              <a:t>Suivi des progressions et alimentation des observatoires de l’Arcep.</a:t>
            </a:r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Vérification des taux de couverture :</a:t>
            </a:r>
          </a:p>
          <a:p>
            <a:pPr lvl="2"/>
            <a:r>
              <a:rPr lang="fr-FR" dirty="0"/>
              <a:t>En surface,</a:t>
            </a:r>
          </a:p>
          <a:p>
            <a:pPr lvl="2"/>
            <a:r>
              <a:rPr lang="fr-FR" dirty="0"/>
              <a:t>En </a:t>
            </a:r>
            <a:r>
              <a:rPr lang="fr-FR" dirty="0" smtClean="0"/>
              <a:t>population.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21" y="2334060"/>
            <a:ext cx="1883226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05" y="2334060"/>
            <a:ext cx="3671851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95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Les données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514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 smtClean="0"/>
              <a:t>Sources de données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INSEE</a:t>
            </a:r>
            <a:endParaRPr lang="fr-FR" dirty="0"/>
          </a:p>
          <a:p>
            <a:pPr lvl="2"/>
            <a:r>
              <a:rPr lang="fr-FR" dirty="0" smtClean="0"/>
              <a:t>Recensement</a:t>
            </a:r>
          </a:p>
          <a:p>
            <a:pPr lvl="3"/>
            <a:r>
              <a:rPr lang="fr-FR" dirty="0" smtClean="0"/>
              <a:t>Communes</a:t>
            </a:r>
          </a:p>
          <a:p>
            <a:pPr lvl="3"/>
            <a:r>
              <a:rPr lang="fr-FR" dirty="0" smtClean="0"/>
              <a:t>Îlots Iris</a:t>
            </a:r>
          </a:p>
          <a:p>
            <a:pPr lvl="3"/>
            <a:r>
              <a:rPr lang="fr-FR" dirty="0" smtClean="0"/>
              <a:t>Carreaux et Carrés</a:t>
            </a:r>
          </a:p>
          <a:p>
            <a:r>
              <a:rPr lang="fr-FR" dirty="0" err="1"/>
              <a:t>Copernicus</a:t>
            </a:r>
            <a:r>
              <a:rPr lang="fr-FR" dirty="0"/>
              <a:t> (UE)</a:t>
            </a:r>
          </a:p>
          <a:p>
            <a:pPr lvl="2"/>
            <a:r>
              <a:rPr lang="fr-FR" dirty="0"/>
              <a:t>Corine Land </a:t>
            </a:r>
            <a:r>
              <a:rPr lang="fr-FR" dirty="0" err="1" smtClean="0"/>
              <a:t>Cover</a:t>
            </a:r>
            <a:r>
              <a:rPr lang="fr-FR" dirty="0" smtClean="0"/>
              <a:t> : base d’occupation des sols d’après images satellites </a:t>
            </a:r>
            <a:endParaRPr lang="fr-FR" dirty="0"/>
          </a:p>
          <a:p>
            <a:r>
              <a:rPr lang="fr-FR" dirty="0" smtClean="0"/>
              <a:t>Bases Commerciales</a:t>
            </a:r>
            <a:endParaRPr lang="fr-FR" dirty="0"/>
          </a:p>
          <a:p>
            <a:pPr lvl="2"/>
            <a:r>
              <a:rPr lang="fr-FR" dirty="0" err="1" smtClean="0"/>
              <a:t>Pitney</a:t>
            </a:r>
            <a:r>
              <a:rPr lang="fr-FR" dirty="0" smtClean="0"/>
              <a:t> Bowes : base de population</a:t>
            </a:r>
          </a:p>
          <a:p>
            <a:pPr lvl="2"/>
            <a:r>
              <a:rPr lang="fr-FR" dirty="0" err="1" smtClean="0"/>
              <a:t>Luxcarta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36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324000"/>
            <a:ext cx="7945460" cy="630000"/>
          </a:xfrm>
        </p:spPr>
        <p:txBody>
          <a:bodyPr/>
          <a:lstStyle/>
          <a:p>
            <a:r>
              <a:rPr lang="fr-FR" dirty="0"/>
              <a:t>Corine Land </a:t>
            </a:r>
            <a:r>
              <a:rPr lang="fr-FR" dirty="0" err="1"/>
              <a:t>Cover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990000"/>
            <a:ext cx="7999342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386259" y="6437263"/>
            <a:ext cx="36471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800" dirty="0" smtClean="0">
                <a:solidFill>
                  <a:schemeClr val="tx2"/>
                </a:solidFill>
              </a:rPr>
              <a:t>Source : EEA </a:t>
            </a:r>
            <a:r>
              <a:rPr lang="fr-FR" sz="800" dirty="0" smtClean="0">
                <a:solidFill>
                  <a:schemeClr val="tx2"/>
                </a:solidFill>
                <a:hlinkClick r:id="rId3"/>
              </a:rPr>
              <a:t>https</a:t>
            </a:r>
            <a:r>
              <a:rPr lang="fr-FR" sz="800" dirty="0">
                <a:solidFill>
                  <a:schemeClr val="tx2"/>
                </a:solidFill>
                <a:hlinkClick r:id="rId3"/>
              </a:rPr>
              <a:t>://</a:t>
            </a:r>
            <a:r>
              <a:rPr lang="fr-FR" sz="800" dirty="0" smtClean="0">
                <a:solidFill>
                  <a:schemeClr val="tx2"/>
                </a:solidFill>
                <a:hlinkClick r:id="rId3"/>
              </a:rPr>
              <a:t>land.copernicus.eu/pan-european/corine-land-cover/clc-2012</a:t>
            </a:r>
            <a:endParaRPr lang="fr-FR" sz="8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63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résentation">
  <a:themeElements>
    <a:clrScheme name="Arcep pivote 5">
      <a:dk1>
        <a:srgbClr val="000000"/>
      </a:dk1>
      <a:lt1>
        <a:sysClr val="window" lastClr="FFFFFF"/>
      </a:lt1>
      <a:dk2>
        <a:srgbClr val="232253"/>
      </a:dk2>
      <a:lt2>
        <a:srgbClr val="C9C0B1"/>
      </a:lt2>
      <a:accent1>
        <a:srgbClr val="084E8E"/>
      </a:accent1>
      <a:accent2>
        <a:srgbClr val="CDE5F6"/>
      </a:accent2>
      <a:accent3>
        <a:srgbClr val="E56463"/>
      </a:accent3>
      <a:accent4>
        <a:srgbClr val="6560A8"/>
      </a:accent4>
      <a:accent5>
        <a:srgbClr val="67B4CE"/>
      </a:accent5>
      <a:accent6>
        <a:srgbClr val="F07374"/>
      </a:accent6>
      <a:hlink>
        <a:srgbClr val="5AC5CD"/>
      </a:hlink>
      <a:folHlink>
        <a:srgbClr val="E67FA3"/>
      </a:folHlink>
    </a:clrScheme>
    <a:fontScheme name="ARCEP presentat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CB4A56"/>
            </a:gs>
            <a:gs pos="100000">
              <a:srgbClr val="EC686C"/>
            </a:gs>
          </a:gsLst>
          <a:lin ang="0" scaled="1"/>
          <a:tileRect/>
        </a:gradFill>
        <a:ln>
          <a:noFill/>
        </a:ln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20000"/>
          </a:lnSpc>
          <a:buFont typeface="Arial"/>
          <a:buNone/>
          <a:defRPr sz="1600" dirty="0" err="1" smtClean="0">
            <a:solidFill>
              <a:schemeClr val="bg1"/>
            </a:solidFill>
            <a:latin typeface="+mj-lt"/>
            <a:cs typeface="Now Alt Black"/>
          </a:defRPr>
        </a:defPPr>
      </a:lstStyle>
    </a:spDef>
    <a:lnDef>
      <a:spPr>
        <a:ln w="2857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Modèle version Now Alt">
  <a:themeElements>
    <a:clrScheme name="Arcep pivote 5">
      <a:dk1>
        <a:srgbClr val="000000"/>
      </a:dk1>
      <a:lt1>
        <a:sysClr val="window" lastClr="FFFFFF"/>
      </a:lt1>
      <a:dk2>
        <a:srgbClr val="232253"/>
      </a:dk2>
      <a:lt2>
        <a:srgbClr val="C9C0B1"/>
      </a:lt2>
      <a:accent1>
        <a:srgbClr val="084E8E"/>
      </a:accent1>
      <a:accent2>
        <a:srgbClr val="CDE5F6"/>
      </a:accent2>
      <a:accent3>
        <a:srgbClr val="E56463"/>
      </a:accent3>
      <a:accent4>
        <a:srgbClr val="6560A8"/>
      </a:accent4>
      <a:accent5>
        <a:srgbClr val="67B4CE"/>
      </a:accent5>
      <a:accent6>
        <a:srgbClr val="F07374"/>
      </a:accent6>
      <a:hlink>
        <a:srgbClr val="5AC5CD"/>
      </a:hlink>
      <a:folHlink>
        <a:srgbClr val="E67FA3"/>
      </a:folHlink>
    </a:clrScheme>
    <a:fontScheme name="ARCEP presentat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CB4A56"/>
            </a:gs>
            <a:gs pos="100000">
              <a:srgbClr val="EC686C"/>
            </a:gs>
          </a:gsLst>
          <a:lin ang="0" scaled="1"/>
          <a:tileRect/>
        </a:gradFill>
        <a:ln>
          <a:noFill/>
        </a:ln>
      </a:spPr>
      <a:bodyPr vert="horz" wrap="square" lIns="36000" tIns="36000" rIns="36000" bIns="36000" rtlCol="0" anchor="ctr">
        <a:noAutofit/>
      </a:bodyPr>
      <a:lstStyle>
        <a:defPPr algn="ctr">
          <a:lnSpc>
            <a:spcPct val="120000"/>
          </a:lnSpc>
          <a:buFont typeface="Arial"/>
          <a:buNone/>
          <a:defRPr sz="2000" dirty="0" smtClean="0">
            <a:solidFill>
              <a:schemeClr val="bg1"/>
            </a:solidFill>
            <a:latin typeface="+mj-lt"/>
            <a:cs typeface="Now Alt Black"/>
          </a:defRPr>
        </a:defPPr>
      </a:lstStyle>
    </a:spDef>
    <a:lnDef>
      <a:spPr>
        <a:ln w="2857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présentation</Template>
  <TotalTime>790</TotalTime>
  <Words>546</Words>
  <Application>Microsoft Office PowerPoint</Application>
  <PresentationFormat>Affichage à l'écran (4:3)</PresentationFormat>
  <Paragraphs>152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Cambria Math</vt:lpstr>
      <vt:lpstr>Now Alt Black</vt:lpstr>
      <vt:lpstr>Now Alt Medium</vt:lpstr>
      <vt:lpstr>Symbol</vt:lpstr>
      <vt:lpstr>Wingdings</vt:lpstr>
      <vt:lpstr>Modèle présentation</vt:lpstr>
      <vt:lpstr>1_Modèle version Now Alt</vt:lpstr>
      <vt:lpstr>Production d'une base de population  sur les DOM</vt:lpstr>
      <vt:lpstr>Sommaire</vt:lpstr>
      <vt:lpstr>ARCEP</vt:lpstr>
      <vt:lpstr>ARCEP</vt:lpstr>
      <vt:lpstr>Besoins et objectifs</vt:lpstr>
      <vt:lpstr>Besoins et objectifs</vt:lpstr>
      <vt:lpstr>Les données</vt:lpstr>
      <vt:lpstr>Sources de données</vt:lpstr>
      <vt:lpstr>Corine Land Cover</vt:lpstr>
      <vt:lpstr>Base de population</vt:lpstr>
      <vt:lpstr>Base de population</vt:lpstr>
      <vt:lpstr>Pratiques des opérateurs</vt:lpstr>
      <vt:lpstr>Les pratiques</vt:lpstr>
      <vt:lpstr>Commune</vt:lpstr>
      <vt:lpstr>Commune</vt:lpstr>
      <vt:lpstr>Ilot Iris</vt:lpstr>
      <vt:lpstr>Corine Land Cover</vt:lpstr>
      <vt:lpstr>Corine Land Cover</vt:lpstr>
      <vt:lpstr>Pitney Bowes</vt:lpstr>
      <vt:lpstr>Le constat</vt:lpstr>
      <vt:lpstr>Constat</vt:lpstr>
      <vt:lpstr>Proposition</vt:lpstr>
      <vt:lpstr>Proposition</vt:lpstr>
      <vt:lpstr>Chaîne de production</vt:lpstr>
      <vt:lpstr>Chaîne de production</vt:lpstr>
      <vt:lpstr>Base Pop obtenue</vt:lpstr>
      <vt:lpstr>Base tiers</vt:lpstr>
      <vt:lpstr>Base Pop obtenue</vt:lpstr>
      <vt:lpstr>Limitations et  pistes d’améliorations</vt:lpstr>
      <vt:lpstr>Base Pop obtenue</vt:lpstr>
      <vt:lpstr>Limitations et pistes d’améliorations</vt:lpstr>
      <vt:lpstr>Bilan de la production</vt:lpstr>
      <vt:lpstr>Présentation PowerPoint</vt:lpstr>
    </vt:vector>
  </TitlesOfParts>
  <Company>ARCEP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d'une base de population basée sur des données en Open Data </dc:title>
  <dc:creator>Romain MAZIERE</dc:creator>
  <cp:lastModifiedBy>user</cp:lastModifiedBy>
  <cp:revision>49</cp:revision>
  <dcterms:created xsi:type="dcterms:W3CDTF">2018-05-14T08:14:15Z</dcterms:created>
  <dcterms:modified xsi:type="dcterms:W3CDTF">2018-05-17T14:06:58Z</dcterms:modified>
</cp:coreProperties>
</file>